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1" r:id="rId5"/>
    <p:sldId id="298" r:id="rId6"/>
    <p:sldId id="258" r:id="rId7"/>
    <p:sldId id="272" r:id="rId8"/>
    <p:sldId id="277" r:id="rId9"/>
    <p:sldId id="278" r:id="rId10"/>
    <p:sldId id="280" r:id="rId11"/>
    <p:sldId id="281" r:id="rId12"/>
    <p:sldId id="282" r:id="rId13"/>
    <p:sldId id="283" r:id="rId14"/>
    <p:sldId id="295" r:id="rId15"/>
    <p:sldId id="297" r:id="rId16"/>
    <p:sldId id="284" r:id="rId17"/>
    <p:sldId id="287" r:id="rId18"/>
    <p:sldId id="285" r:id="rId19"/>
    <p:sldId id="288" r:id="rId20"/>
    <p:sldId id="291" r:id="rId21"/>
    <p:sldId id="289" r:id="rId22"/>
    <p:sldId id="292" r:id="rId23"/>
    <p:sldId id="293" r:id="rId24"/>
    <p:sldId id="290" r:id="rId25"/>
  </p:sldIdLst>
  <p:sldSz cx="9144000" cy="6858000" type="screen4x3"/>
  <p:notesSz cx="6797675" cy="99282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AEAEA"/>
    <a:srgbClr val="FFFF00"/>
    <a:srgbClr val="FD6917"/>
    <a:srgbClr val="FF8000"/>
    <a:srgbClr val="E16F35"/>
    <a:srgbClr val="E99C22"/>
    <a:srgbClr val="ED7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>
      <p:cViewPr varScale="1">
        <p:scale>
          <a:sx n="112" d="100"/>
          <a:sy n="112" d="100"/>
        </p:scale>
        <p:origin x="9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53F0EB-434B-4932-A0DA-4A5A9665EB60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63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A3D0B6-63A3-4D2F-8DB0-4511DF491F7A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1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88245D-EF46-4C34-8766-2B093213E1BF}" type="slidenum">
              <a:rPr lang="it-IT" altLang="sr-Latn-RS" sz="1200"/>
              <a:pPr/>
              <a:t>5</a:t>
            </a:fld>
            <a:endParaRPr lang="it-IT" altLang="sr-Latn-RS" sz="1200"/>
          </a:p>
        </p:txBody>
      </p:sp>
    </p:spTree>
    <p:extLst>
      <p:ext uri="{BB962C8B-B14F-4D97-AF65-F5344CB8AC3E}">
        <p14:creationId xmlns:p14="http://schemas.microsoft.com/office/powerpoint/2010/main" val="199696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okv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628775"/>
            <a:ext cx="4995862" cy="4929188"/>
          </a:xfrm>
          <a:prstGeom prst="rect">
            <a:avLst/>
          </a:prstGeom>
          <a:noFill/>
        </p:spPr>
      </p:pic>
      <p:sp>
        <p:nvSpPr>
          <p:cNvPr id="3077" name="Segnaposto titolo 1"/>
          <p:cNvSpPr>
            <a:spLocks noGrp="1"/>
          </p:cNvSpPr>
          <p:nvPr>
            <p:ph type="ctrTitle"/>
          </p:nvPr>
        </p:nvSpPr>
        <p:spPr>
          <a:xfrm>
            <a:off x="292100" y="2133600"/>
            <a:ext cx="7129463" cy="1462088"/>
          </a:xfrm>
        </p:spPr>
        <p:txBody>
          <a:bodyPr/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078" name="Segnaposto testo 2"/>
          <p:cNvSpPr>
            <a:spLocks noGrp="1"/>
          </p:cNvSpPr>
          <p:nvPr>
            <p:ph type="subTitle" idx="1"/>
          </p:nvPr>
        </p:nvSpPr>
        <p:spPr>
          <a:xfrm>
            <a:off x="304800" y="4267200"/>
            <a:ext cx="7162800" cy="838200"/>
          </a:xfrm>
        </p:spPr>
        <p:txBody>
          <a:bodyPr/>
          <a:lstStyle>
            <a:lvl1pPr>
              <a:defRPr b="0"/>
            </a:lvl1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pic>
        <p:nvPicPr>
          <p:cNvPr id="3091" name="Picture 19" descr="gru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6092825"/>
            <a:ext cx="2174875" cy="231775"/>
          </a:xfrm>
          <a:prstGeom prst="rect">
            <a:avLst/>
          </a:prstGeom>
          <a:noFill/>
        </p:spPr>
      </p:pic>
      <p:pic>
        <p:nvPicPr>
          <p:cNvPr id="3092" name="Picture 20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15950"/>
            <a:ext cx="5040313" cy="366713"/>
          </a:xfrm>
          <a:prstGeom prst="rect">
            <a:avLst/>
          </a:prstGeom>
          <a:noFill/>
        </p:spPr>
      </p:pic>
      <p:pic>
        <p:nvPicPr>
          <p:cNvPr id="3094" name="Picture 12" descr="INTESA_SANPAOLO_COL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6021388"/>
            <a:ext cx="2571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B3DA0E-A9C1-4FD6-B6DE-4EF8A83496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09538"/>
            <a:ext cx="2189163" cy="585311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" y="109538"/>
            <a:ext cx="6416675" cy="585311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EB00B3-A86C-4049-87B8-0CFD696335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5C9C24-DD0A-41BA-83B4-C1C824EB20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164AFC-7433-41BA-9505-B537B3FB5D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042988"/>
            <a:ext cx="4300538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042988"/>
            <a:ext cx="4302125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09A3FA-E22C-451F-B0D3-B9C2B1AEF8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89FFEA-A433-416E-9B30-F802C4A8046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8D4FA5-DBE1-4C8A-9BDC-DDF6A8D88F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B54FF6-93B6-4149-A0F3-18AC07C4BE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E82A9A-D19D-4912-82A6-CF90EE472D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2DEF08-6D60-4E5A-AE1B-EE42A5BDF7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" descr="C:\Users\Fadrique\AppData\Local\Temp\wzfdd0\ISP_Linea Orizzontale\ISP_lineaOrizz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9550" y="6076950"/>
            <a:ext cx="86391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Segnaposto titolo 1"/>
          <p:cNvSpPr>
            <a:spLocks noGrp="1"/>
          </p:cNvSpPr>
          <p:nvPr>
            <p:ph type="title"/>
          </p:nvPr>
        </p:nvSpPr>
        <p:spPr bwMode="auto">
          <a:xfrm>
            <a:off x="200025" y="109538"/>
            <a:ext cx="8755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stile</a:t>
            </a:r>
          </a:p>
        </p:txBody>
      </p:sp>
      <p:sp>
        <p:nvSpPr>
          <p:cNvPr id="103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203200" y="1042988"/>
            <a:ext cx="8755063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31031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ADED344C-4011-43FA-924A-2457F29A1D1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45" name="Picture 21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6381750"/>
            <a:ext cx="3635375" cy="265113"/>
          </a:xfrm>
          <a:prstGeom prst="rect">
            <a:avLst/>
          </a:prstGeom>
          <a:noFill/>
        </p:spPr>
      </p:pic>
      <p:pic>
        <p:nvPicPr>
          <p:cNvPr id="1046" name="Picture 12" descr="INTESA_SANPAOLO_COL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48400" y="6351588"/>
            <a:ext cx="2571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124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74638" algn="l" rtl="0" eaLnBrk="1" fontAlgn="base" hangingPunct="1">
        <a:spcBef>
          <a:spcPct val="50000"/>
        </a:spcBef>
        <a:spcAft>
          <a:spcPct val="0"/>
        </a:spcAft>
        <a:buClr>
          <a:srgbClr val="FD6917"/>
        </a:buClr>
        <a:buFont typeface="Wingdings" pitchFamily="124" charset="2"/>
        <a:buChar char="n"/>
        <a:defRPr sz="1400">
          <a:solidFill>
            <a:schemeClr val="tx1"/>
          </a:solidFill>
          <a:latin typeface="+mn-lt"/>
          <a:ea typeface="+mn-ea"/>
        </a:defRPr>
      </a:lvl2pPr>
      <a:lvl3pPr marL="758825" indent="-254000" algn="l" rtl="0" eaLnBrk="1" fontAlgn="base" hangingPunct="1">
        <a:spcBef>
          <a:spcPct val="20000"/>
        </a:spcBef>
        <a:spcAft>
          <a:spcPct val="0"/>
        </a:spcAft>
        <a:buClr>
          <a:srgbClr val="FD6917"/>
        </a:buClr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1003300" indent="-242888" algn="l" rtl="0" eaLnBrk="1" fontAlgn="base" hangingPunct="1">
        <a:spcBef>
          <a:spcPct val="20000"/>
        </a:spcBef>
        <a:spcAft>
          <a:spcPct val="0"/>
        </a:spcAft>
        <a:buClr>
          <a:srgbClr val="FD6917"/>
        </a:buClr>
        <a:buSzPct val="65000"/>
        <a:buFont typeface="Wingdings" pitchFamily="124" charset="2"/>
        <a:buChar char="o"/>
        <a:defRPr sz="1400">
          <a:solidFill>
            <a:schemeClr val="tx1"/>
          </a:solidFill>
          <a:latin typeface="+mn-lt"/>
          <a:ea typeface="+mn-ea"/>
        </a:defRPr>
      </a:lvl4pPr>
      <a:lvl5pPr marL="1217613" indent="-212725" algn="l" rtl="0" eaLnBrk="1" fontAlgn="base" hangingPunct="1">
        <a:spcBef>
          <a:spcPct val="20000"/>
        </a:spcBef>
        <a:spcAft>
          <a:spcPct val="0"/>
        </a:spcAft>
        <a:buClr>
          <a:srgbClr val="FD6917"/>
        </a:buClr>
        <a:buSzPct val="50000"/>
        <a:buFont typeface="Wingdings" pitchFamily="124" charset="2"/>
        <a:buChar char="o"/>
        <a:defRPr sz="1400">
          <a:solidFill>
            <a:schemeClr val="tx1"/>
          </a:solidFill>
          <a:latin typeface="+mn-lt"/>
          <a:ea typeface="+mn-ea"/>
        </a:defRPr>
      </a:lvl5pPr>
      <a:lvl6pPr marL="1674813" indent="-212725" algn="l" rtl="0" eaLnBrk="1" fontAlgn="base" hangingPunct="1">
        <a:spcBef>
          <a:spcPct val="20000"/>
        </a:spcBef>
        <a:spcAft>
          <a:spcPct val="0"/>
        </a:spcAft>
        <a:buClr>
          <a:srgbClr val="FD6917"/>
        </a:buClr>
        <a:buSzPct val="50000"/>
        <a:buFont typeface="Wingdings" pitchFamily="124" charset="2"/>
        <a:buChar char="o"/>
        <a:defRPr sz="1400">
          <a:solidFill>
            <a:schemeClr val="tx1"/>
          </a:solidFill>
          <a:latin typeface="+mn-lt"/>
          <a:ea typeface="+mn-ea"/>
        </a:defRPr>
      </a:lvl6pPr>
      <a:lvl7pPr marL="2132013" indent="-212725" algn="l" rtl="0" eaLnBrk="1" fontAlgn="base" hangingPunct="1">
        <a:spcBef>
          <a:spcPct val="20000"/>
        </a:spcBef>
        <a:spcAft>
          <a:spcPct val="0"/>
        </a:spcAft>
        <a:buClr>
          <a:srgbClr val="FD6917"/>
        </a:buClr>
        <a:buSzPct val="50000"/>
        <a:buFont typeface="Wingdings" pitchFamily="124" charset="2"/>
        <a:buChar char="o"/>
        <a:defRPr sz="1400">
          <a:solidFill>
            <a:schemeClr val="tx1"/>
          </a:solidFill>
          <a:latin typeface="+mn-lt"/>
          <a:ea typeface="+mn-ea"/>
        </a:defRPr>
      </a:lvl7pPr>
      <a:lvl8pPr marL="2589213" indent="-212725" algn="l" rtl="0" eaLnBrk="1" fontAlgn="base" hangingPunct="1">
        <a:spcBef>
          <a:spcPct val="20000"/>
        </a:spcBef>
        <a:spcAft>
          <a:spcPct val="0"/>
        </a:spcAft>
        <a:buClr>
          <a:srgbClr val="FD6917"/>
        </a:buClr>
        <a:buSzPct val="50000"/>
        <a:buFont typeface="Wingdings" pitchFamily="124" charset="2"/>
        <a:buChar char="o"/>
        <a:defRPr sz="1400">
          <a:solidFill>
            <a:schemeClr val="tx1"/>
          </a:solidFill>
          <a:latin typeface="+mn-lt"/>
          <a:ea typeface="+mn-ea"/>
        </a:defRPr>
      </a:lvl8pPr>
      <a:lvl9pPr marL="3046413" indent="-212725" algn="l" rtl="0" eaLnBrk="1" fontAlgn="base" hangingPunct="1">
        <a:spcBef>
          <a:spcPct val="20000"/>
        </a:spcBef>
        <a:spcAft>
          <a:spcPct val="0"/>
        </a:spcAft>
        <a:buClr>
          <a:srgbClr val="FD6917"/>
        </a:buClr>
        <a:buSzPct val="50000"/>
        <a:buFont typeface="Wingdings" pitchFamily="124" charset="2"/>
        <a:buChar char="o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cs typeface="Arial" charset="0"/>
              </a:rPr>
              <a:t>Mogućnosti financiranja kroz europske razvojne banke</a:t>
            </a:r>
            <a:endParaRPr lang="en-GB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FD6917"/>
              </a:buClr>
              <a:buFont typeface="Wingdings" pitchFamily="124" charset="2"/>
              <a:buNone/>
            </a:pPr>
            <a:r>
              <a:rPr lang="hr-HR" sz="1400" dirty="0" smtClean="0">
                <a:cs typeface="Arial" charset="0"/>
              </a:rPr>
              <a:t>Transnacionalna konferencija projekta TERRE</a:t>
            </a:r>
            <a:endParaRPr lang="en-GB" sz="1400" dirty="0">
              <a:cs typeface="Arial" charset="0"/>
            </a:endParaRPr>
          </a:p>
          <a:p>
            <a:pPr>
              <a:buClr>
                <a:srgbClr val="FD6917"/>
              </a:buClr>
              <a:buFont typeface="Wingdings" pitchFamily="124" charset="2"/>
              <a:buNone/>
            </a:pPr>
            <a:r>
              <a:rPr lang="hr-HR" sz="1400" smtClean="0">
                <a:cs typeface="Arial" charset="0"/>
              </a:rPr>
              <a:t>mr.sc.Vladimir</a:t>
            </a:r>
            <a:r>
              <a:rPr lang="hr-HR" sz="1400" dirty="0" smtClean="0">
                <a:cs typeface="Arial" charset="0"/>
              </a:rPr>
              <a:t> Potočki, direktor, Centar za poslovanje s poduzećima</a:t>
            </a:r>
            <a:endParaRPr lang="en-GB" sz="1400" dirty="0">
              <a:cs typeface="Arial" charset="0"/>
            </a:endParaRPr>
          </a:p>
          <a:p>
            <a:pPr>
              <a:buClr>
                <a:srgbClr val="FD6917"/>
              </a:buClr>
              <a:buFont typeface="Wingdings" pitchFamily="124" charset="2"/>
              <a:buNone/>
            </a:pPr>
            <a:r>
              <a:rPr lang="hr-HR" sz="1400" dirty="0">
                <a:cs typeface="Arial" charset="0"/>
              </a:rPr>
              <a:t>Pula, 27.11.2014.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496944" cy="792088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/>
              <a:t>Zašto projekti energetske učinkovitosti?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24744"/>
            <a:ext cx="8332792" cy="4680520"/>
          </a:xfrm>
        </p:spPr>
        <p:txBody>
          <a:bodyPr/>
          <a:lstStyle/>
          <a:p>
            <a:pPr marL="360000" lvl="1" indent="-360000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dirty="0" smtClean="0"/>
              <a:t>Smanjeni troškovi imaju izravan utjecaj na financijsko stanje </a:t>
            </a:r>
          </a:p>
          <a:p>
            <a:pPr marL="360000" lvl="1" indent="-360000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dirty="0" smtClean="0"/>
              <a:t>U budućnosti</a:t>
            </a:r>
            <a:r>
              <a:rPr lang="en-GB" sz="2000" b="0" dirty="0" smtClean="0"/>
              <a:t> </a:t>
            </a:r>
            <a:r>
              <a:rPr lang="hr-HR" sz="2000" b="0" dirty="0" smtClean="0"/>
              <a:t>se predviđa povećanje cijena energenata</a:t>
            </a:r>
          </a:p>
          <a:p>
            <a:pPr marL="360000" lvl="1" indent="-360000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dirty="0" smtClean="0"/>
              <a:t>Može uključiti ionako potrebnu građevinsku obnovu</a:t>
            </a:r>
          </a:p>
          <a:p>
            <a:pPr marL="360000" lvl="1" indent="-360000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dirty="0" smtClean="0"/>
              <a:t>Potencijalno efikasnije korištenje postojećih resursa</a:t>
            </a:r>
          </a:p>
          <a:p>
            <a:pPr marL="360000" lvl="1" indent="-360000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dirty="0" smtClean="0"/>
              <a:t>Smanjeno korištenje energije vodi do smanjenja emisije CO</a:t>
            </a:r>
            <a:r>
              <a:rPr lang="hr-HR" sz="2000" b="0" baseline="30000" dirty="0" smtClean="0"/>
              <a:t>2</a:t>
            </a:r>
            <a:r>
              <a:rPr lang="en-US" sz="2000" b="0" dirty="0" smtClean="0"/>
              <a:t>, </a:t>
            </a:r>
            <a:r>
              <a:rPr lang="hr-HR" sz="2000" b="0" dirty="0" smtClean="0"/>
              <a:t>povoljno utječe na okoliš, uštede u ekološkoj naknadi</a:t>
            </a:r>
          </a:p>
          <a:p>
            <a:pPr marL="360000" lvl="1" indent="-360000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dirty="0" smtClean="0"/>
              <a:t>Duži životni vijek zgrade</a:t>
            </a:r>
          </a:p>
          <a:p>
            <a:pPr marL="360000" lvl="1" indent="-360000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dirty="0" smtClean="0"/>
              <a:t>Poboljšanje radnih uvjeta (ugodniji i kvalitetniji boravak) </a:t>
            </a:r>
          </a:p>
          <a:p>
            <a:pPr marL="360000" lvl="1" indent="-360000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dirty="0" smtClean="0"/>
              <a:t>Poboljšava imidž subjekta</a:t>
            </a:r>
          </a:p>
          <a:p>
            <a:pPr marL="360000" lvl="1" indent="-360000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dirty="0" smtClean="0"/>
              <a:t>U skladu sa sustavom upravljanja okolišem, kvalificiranje za dobivanje  </a:t>
            </a:r>
            <a:r>
              <a:rPr lang="en-US" sz="2000" b="0" dirty="0" smtClean="0"/>
              <a:t>ISO </a:t>
            </a:r>
            <a:r>
              <a:rPr lang="hr-HR" sz="2000" b="0" dirty="0" smtClean="0"/>
              <a:t>certifikata </a:t>
            </a:r>
            <a:endParaRPr lang="en-US" sz="2000" dirty="0" smtClean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03FC3-C24A-4DB1-B90C-16F39999966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496944" cy="576064"/>
          </a:xfrm>
        </p:spPr>
        <p:txBody>
          <a:bodyPr/>
          <a:lstStyle/>
          <a:p>
            <a:pPr>
              <a:defRPr/>
            </a:pPr>
            <a:r>
              <a:rPr lang="hr-HR" altLang="sr-Latn-RS" sz="2800" dirty="0" smtClean="0"/>
              <a:t>Projektni ciklus</a:t>
            </a:r>
            <a:endParaRPr lang="hr-HR" sz="2800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1" y="980728"/>
            <a:ext cx="8496944" cy="4968552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sr-Latn-RS" sz="2000" b="1" dirty="0">
                <a:solidFill>
                  <a:schemeClr val="tx2"/>
                </a:solidFill>
              </a:rPr>
              <a:t>4 </a:t>
            </a:r>
            <a:r>
              <a:rPr lang="hr-HR" altLang="sr-Latn-RS" sz="2000" b="1" dirty="0">
                <a:solidFill>
                  <a:schemeClr val="tx2"/>
                </a:solidFill>
              </a:rPr>
              <a:t>važna čimbenika projektnog ciklusa</a:t>
            </a:r>
            <a:endParaRPr lang="en-US" altLang="sr-Latn-RS" sz="2000" b="1" dirty="0">
              <a:solidFill>
                <a:schemeClr val="tx2"/>
              </a:solidFill>
            </a:endParaRPr>
          </a:p>
          <a:p>
            <a:pPr marL="714375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europska razvojna banka </a:t>
            </a:r>
            <a:r>
              <a:rPr lang="hr-HR" sz="2000" dirty="0"/>
              <a:t>(</a:t>
            </a:r>
            <a:r>
              <a:rPr lang="hr-HR" sz="2000" dirty="0" smtClean="0"/>
              <a:t>EIB, EBRD) </a:t>
            </a:r>
            <a:r>
              <a:rPr lang="hr-HR" sz="2000" dirty="0"/>
              <a:t>– odobrava proces</a:t>
            </a:r>
          </a:p>
          <a:p>
            <a:pPr marL="714375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poslovna banka (PBZ)</a:t>
            </a:r>
            <a:endParaRPr lang="hr-HR" sz="2000" dirty="0"/>
          </a:p>
          <a:p>
            <a:pPr marL="714375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/>
              <a:t>Konzultanti na projektu</a:t>
            </a:r>
          </a:p>
          <a:p>
            <a:pPr marL="714375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Klijent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Tx/>
              <a:buSzPct val="70000"/>
              <a:buNone/>
            </a:pPr>
            <a:r>
              <a:rPr lang="hr-HR" altLang="sr-Latn-RS" sz="2000" b="1" dirty="0">
                <a:solidFill>
                  <a:schemeClr val="tx2"/>
                </a:solidFill>
              </a:rPr>
              <a:t>Proces prijave projekta ima</a:t>
            </a:r>
            <a:r>
              <a:rPr lang="en-US" altLang="sr-Latn-RS" sz="2000" b="1" dirty="0">
                <a:solidFill>
                  <a:schemeClr val="tx2"/>
                </a:solidFill>
              </a:rPr>
              <a:t> 7 </a:t>
            </a:r>
            <a:r>
              <a:rPr lang="hr-HR" altLang="sr-Latn-RS" sz="2000" b="1" dirty="0">
                <a:solidFill>
                  <a:schemeClr val="tx2"/>
                </a:solidFill>
              </a:rPr>
              <a:t>glavnih </a:t>
            </a:r>
            <a:r>
              <a:rPr lang="hr-HR" altLang="sr-Latn-RS" sz="2000" b="1" dirty="0" smtClean="0">
                <a:solidFill>
                  <a:schemeClr val="tx2"/>
                </a:solidFill>
              </a:rPr>
              <a:t>komponenti:</a:t>
            </a:r>
            <a:endParaRPr lang="hr-HR" altLang="sr-Latn-RS" sz="2000" dirty="0"/>
          </a:p>
          <a:p>
            <a:pPr marL="714375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Projektna ideja</a:t>
            </a:r>
          </a:p>
          <a:p>
            <a:pPr marL="714375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Preliminarna provjera prihvatljivosti</a:t>
            </a:r>
          </a:p>
          <a:p>
            <a:pPr marL="714375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Kreditna analiza</a:t>
            </a:r>
          </a:p>
          <a:p>
            <a:pPr marL="714375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Provjera </a:t>
            </a:r>
            <a:r>
              <a:rPr lang="hr-HR" sz="2000" dirty="0"/>
              <a:t>provedivosti i održivosti</a:t>
            </a:r>
          </a:p>
          <a:p>
            <a:pPr marL="714375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Puna </a:t>
            </a:r>
            <a:r>
              <a:rPr lang="hr-HR" sz="2000" dirty="0"/>
              <a:t>provjera prihvatljivosti</a:t>
            </a:r>
          </a:p>
          <a:p>
            <a:pPr marL="714375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Puna </a:t>
            </a:r>
            <a:r>
              <a:rPr lang="hr-HR" sz="2000" dirty="0"/>
              <a:t>pod-projektna prijava </a:t>
            </a:r>
          </a:p>
          <a:p>
            <a:pPr marL="714375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Odluka </a:t>
            </a:r>
            <a:r>
              <a:rPr lang="hr-HR" sz="2000" dirty="0"/>
              <a:t>o kreditu</a:t>
            </a:r>
          </a:p>
          <a:p>
            <a:pPr marL="360000" lvl="1" indent="-360000">
              <a:spcBef>
                <a:spcPts val="600"/>
              </a:spcBef>
            </a:pPr>
            <a:endParaRPr lang="hr-HR" sz="200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03FC3-C24A-4DB1-B90C-16F39999966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8DA9CF-A068-4072-8AD6-186A327D5255}" type="slidenum">
              <a:rPr lang="en-GB" altLang="sr-Latn-RS" sz="1000"/>
              <a:pPr/>
              <a:t>12</a:t>
            </a:fld>
            <a:endParaRPr lang="en-GB" altLang="sr-Latn-RS" sz="1000"/>
          </a:p>
        </p:txBody>
      </p:sp>
      <p:sp>
        <p:nvSpPr>
          <p:cNvPr id="7171" name="Rectangle 54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55062" cy="714375"/>
          </a:xfrm>
        </p:spPr>
        <p:txBody>
          <a:bodyPr/>
          <a:lstStyle/>
          <a:p>
            <a:pPr eaLnBrk="1" hangingPunct="1"/>
            <a:r>
              <a:rPr lang="hr-HR" altLang="sr-Latn-RS" sz="2800" dirty="0" smtClean="0">
                <a:solidFill>
                  <a:schemeClr val="tx1"/>
                </a:solidFill>
              </a:rPr>
              <a:t>Razvojne banke Europske unije</a:t>
            </a:r>
            <a:endParaRPr lang="en-GB" altLang="sr-Latn-RS" sz="2800" dirty="0" smtClean="0">
              <a:solidFill>
                <a:schemeClr val="tx1"/>
              </a:solidFill>
            </a:endParaRPr>
          </a:p>
        </p:txBody>
      </p:sp>
      <p:sp>
        <p:nvSpPr>
          <p:cNvPr id="11319" name="Rectangle 55"/>
          <p:cNvSpPr>
            <a:spLocks noGrp="1"/>
          </p:cNvSpPr>
          <p:nvPr>
            <p:ph type="body" idx="1"/>
          </p:nvPr>
        </p:nvSpPr>
        <p:spPr>
          <a:xfrm>
            <a:off x="323528" y="1196751"/>
            <a:ext cx="8424936" cy="4751611"/>
          </a:xfrm>
        </p:spPr>
        <p:txBody>
          <a:bodyPr/>
          <a:lstStyle/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hr-HR" altLang="sr-Latn-RS" sz="2000" b="1" dirty="0" smtClean="0"/>
              <a:t>Europska investicijska banka</a:t>
            </a:r>
            <a:r>
              <a:rPr lang="hr-HR" altLang="sr-Latn-RS" sz="2000" dirty="0" smtClean="0"/>
              <a:t>, </a:t>
            </a:r>
            <a:r>
              <a:rPr lang="hr-HR" altLang="sr-Latn-RS" sz="2000" b="0" dirty="0" smtClean="0"/>
              <a:t>razvojna banka Europske unije osnovana je kako bi potaknula direktno </a:t>
            </a:r>
            <a:r>
              <a:rPr lang="hr-HR" altLang="sr-Latn-RS" sz="2000" b="0" dirty="0"/>
              <a:t>i preko komercijalnih </a:t>
            </a:r>
            <a:r>
              <a:rPr lang="hr-HR" altLang="sr-Latn-RS" sz="2000" b="0" dirty="0" smtClean="0"/>
              <a:t>banaka:  </a:t>
            </a:r>
          </a:p>
          <a:p>
            <a:pPr marL="998538" lvl="4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itchFamily="2" charset="2"/>
              <a:buChar char="§"/>
            </a:pPr>
            <a:r>
              <a:rPr lang="hr-HR" altLang="sr-Latn-RS" sz="2000" dirty="0" smtClean="0"/>
              <a:t>privredni </a:t>
            </a:r>
            <a:r>
              <a:rPr lang="hr-HR" altLang="sr-Latn-RS" sz="2000" dirty="0"/>
              <a:t>razvoj zemalja koje se pripremaju za članstvo u </a:t>
            </a:r>
            <a:r>
              <a:rPr lang="hr-HR" altLang="sr-Latn-RS" sz="2000" dirty="0" smtClean="0"/>
              <a:t>EU</a:t>
            </a:r>
          </a:p>
          <a:p>
            <a:pPr marL="998538" lvl="4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itchFamily="2" charset="2"/>
              <a:buChar char="§"/>
            </a:pPr>
            <a:r>
              <a:rPr lang="hr-HR" altLang="sr-Latn-RS" sz="2000" dirty="0" smtClean="0"/>
              <a:t>privredni </a:t>
            </a:r>
            <a:r>
              <a:rPr lang="hr-HR" altLang="sr-Latn-RS" sz="2000" dirty="0"/>
              <a:t>razvoj slabije razvijenih regija zemalja članica Unije 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hr-HR" altLang="sr-Latn-RS" sz="2000" b="1" dirty="0" smtClean="0"/>
              <a:t>Europska banka za obnovu i razvoj </a:t>
            </a:r>
            <a:r>
              <a:rPr lang="hr-HR" altLang="sr-Latn-RS" sz="2000" b="0" dirty="0" smtClean="0"/>
              <a:t>ulaže </a:t>
            </a:r>
            <a:r>
              <a:rPr lang="hr-HR" altLang="sr-Latn-RS" sz="2000" b="0" dirty="0"/>
              <a:t>u 29 </a:t>
            </a:r>
            <a:r>
              <a:rPr lang="hr-HR" altLang="sr-Latn-RS" sz="2000" b="0" dirty="0" smtClean="0"/>
              <a:t>zemalja, </a:t>
            </a:r>
            <a:r>
              <a:rPr lang="hr-HR" altLang="sr-Latn-RS" sz="2000" b="0" dirty="0"/>
              <a:t>od središnje Europe do središnje </a:t>
            </a:r>
            <a:r>
              <a:rPr lang="hr-HR" altLang="sr-Latn-RS" sz="2000" b="0" dirty="0" smtClean="0"/>
              <a:t>Azije, </a:t>
            </a:r>
            <a:r>
              <a:rPr lang="hr-HR" altLang="sr-Latn-RS" sz="2000" b="0" dirty="0"/>
              <a:t>uz </a:t>
            </a:r>
            <a:r>
              <a:rPr lang="hr-HR" altLang="sr-Latn-RS" sz="2000" b="0" dirty="0" smtClean="0"/>
              <a:t>podršku </a:t>
            </a:r>
            <a:r>
              <a:rPr lang="hr-HR" altLang="sr-Latn-RS" sz="2000" b="0" dirty="0"/>
              <a:t>razvoju tržišne ekonomije i demokracije</a:t>
            </a:r>
            <a:endParaRPr lang="hr-HR" altLang="sr-Latn-RS" sz="2000" b="0" dirty="0" smtClean="0"/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hr-HR" altLang="sr-Latn-RS" sz="2000" b="1" dirty="0" smtClean="0"/>
              <a:t>PBZ</a:t>
            </a:r>
            <a:r>
              <a:rPr lang="hr-HR" altLang="sr-Latn-RS" sz="2000" b="0" dirty="0" smtClean="0"/>
              <a:t> bilježi dugogodišnju dobru poslovnu suradnju s europskim razvojnim bankama i korisnik je kreditnih linija (programa) namijenjenih financiranju projekata energetske učinkovitost</a:t>
            </a:r>
            <a:endParaRPr lang="hr-HR" altLang="sr-Latn-RS" sz="2000" dirty="0" smtClean="0"/>
          </a:p>
        </p:txBody>
      </p:sp>
    </p:spTree>
    <p:extLst>
      <p:ext uri="{BB962C8B-B14F-4D97-AF65-F5344CB8AC3E}">
        <p14:creationId xmlns:p14="http://schemas.microsoft.com/office/powerpoint/2010/main" val="26282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5D19FE-7004-49AC-A06A-A1BE60D025CD}" type="slidenum">
              <a:rPr lang="en-GB" altLang="sr-Latn-RS" sz="1000"/>
              <a:pPr/>
              <a:t>13</a:t>
            </a:fld>
            <a:endParaRPr lang="en-GB" altLang="sr-Latn-RS" sz="1000"/>
          </a:p>
        </p:txBody>
      </p:sp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55062" cy="714375"/>
          </a:xfrm>
        </p:spPr>
        <p:txBody>
          <a:bodyPr/>
          <a:lstStyle/>
          <a:p>
            <a:pPr eaLnBrk="1" hangingPunct="1"/>
            <a:r>
              <a:rPr lang="hr-HR" altLang="sr-Latn-RS" sz="2800" dirty="0" smtClean="0">
                <a:solidFill>
                  <a:schemeClr val="tx1"/>
                </a:solidFill>
              </a:rPr>
              <a:t>Kreditne linije za energetsku učinkovitosti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424936" cy="3600400"/>
          </a:xfrm>
        </p:spPr>
        <p:txBody>
          <a:bodyPr/>
          <a:lstStyle/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hr-HR" altLang="sr-Latn-RS" sz="2000" dirty="0" smtClean="0"/>
              <a:t>Namijenjene malom i srednjem poduzetništvu tj. SME tvrtkama po EU definiciji, jedinicama lokalne samouprave i tvrtkama u njihovom vlasništvu, za poticanje energetske učinkovitosti</a:t>
            </a:r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hr-HR" altLang="sr-Latn-RS" sz="2000" dirty="0" smtClean="0"/>
              <a:t>Cilj programa je ušteda energije i smanjenje emisije CO</a:t>
            </a:r>
            <a:r>
              <a:rPr lang="hr-HR" altLang="sr-Latn-RS" sz="2000" baseline="30000" dirty="0" smtClean="0"/>
              <a:t>2</a:t>
            </a:r>
            <a:r>
              <a:rPr lang="hr-HR" altLang="sr-Latn-RS" sz="2000" dirty="0" smtClean="0"/>
              <a:t> plinova upotrebom učinkovitije tehnologije i modernizacijom koja omogućava jednaku količinu proizvodnje, uz manju potrošnju energije</a:t>
            </a:r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hr-HR" sz="2000" dirty="0"/>
              <a:t>Konzultanti </a:t>
            </a:r>
            <a:r>
              <a:rPr lang="hr-HR" sz="2000" dirty="0" smtClean="0"/>
              <a:t>koji su besplatni </a:t>
            </a:r>
            <a:r>
              <a:rPr lang="hr-HR" sz="2000" dirty="0"/>
              <a:t>za </a:t>
            </a:r>
            <a:r>
              <a:rPr lang="hr-HR" sz="2000" dirty="0" smtClean="0"/>
              <a:t>klijenta, </a:t>
            </a:r>
            <a:r>
              <a:rPr lang="hr-HR" sz="2000" dirty="0"/>
              <a:t>pomažu klijentima u pripremi i strukturiranju projekata</a:t>
            </a:r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endParaRPr lang="hr-HR" altLang="sr-Latn-R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85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adržaja 2"/>
          <p:cNvSpPr>
            <a:spLocks noGrp="1"/>
          </p:cNvSpPr>
          <p:nvPr>
            <p:ph idx="1"/>
          </p:nvPr>
        </p:nvSpPr>
        <p:spPr>
          <a:xfrm>
            <a:off x="323528" y="1556792"/>
            <a:ext cx="8390384" cy="3960440"/>
          </a:xfrm>
        </p:spPr>
        <p:txBody>
          <a:bodyPr/>
          <a:lstStyle/>
          <a:p>
            <a:pPr marL="444500" lvl="2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hr-HR" sz="2000" b="0" dirty="0" smtClean="0"/>
              <a:t>Kako bi potaknuli korisnike kredita na usklađivanje sa standardima i ciljevima EU, definiran je sustav potpore – bespovratnih novčanih sredstava EU</a:t>
            </a:r>
          </a:p>
          <a:p>
            <a:pPr marL="444500" lvl="2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hr-HR" sz="2000" b="0" dirty="0" smtClean="0"/>
              <a:t>Potpore se računaju kao postotak od iznosa kredita (i investicije) i koriste se za otplatu glavnice kredita</a:t>
            </a:r>
          </a:p>
          <a:p>
            <a:pPr marL="444500" lvl="2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hr-HR" sz="2000" b="0" dirty="0" smtClean="0"/>
              <a:t>Potpore se isplaćuju nakon provedbe i kontrole na terenu</a:t>
            </a:r>
          </a:p>
          <a:p>
            <a:pPr marL="444500" lvl="2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hr-HR" sz="2000" b="0" dirty="0" smtClean="0"/>
              <a:t>Efekt </a:t>
            </a:r>
            <a:r>
              <a:rPr lang="hr-HR" sz="2000" b="0" dirty="0"/>
              <a:t>umanjenja glavnice stvara dodatnu korist jer kredit zahvaljujući poticajima (bespovratnim novčanim </a:t>
            </a:r>
            <a:r>
              <a:rPr lang="hr-HR" sz="2000" b="0" dirty="0" smtClean="0"/>
              <a:t>sredstvima) </a:t>
            </a:r>
            <a:r>
              <a:rPr lang="hr-HR" sz="2000" b="0" dirty="0"/>
              <a:t>postaje </a:t>
            </a:r>
            <a:r>
              <a:rPr lang="hr-HR" sz="2000" b="0" dirty="0" smtClean="0"/>
              <a:t>povoljniji</a:t>
            </a:r>
          </a:p>
          <a:p>
            <a:pPr marL="444500" lvl="2" indent="-357188" algn="just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hr-HR" sz="2000" b="0" dirty="0" smtClean="0"/>
              <a:t>Procedura </a:t>
            </a:r>
            <a:r>
              <a:rPr lang="hr-HR" sz="2000" b="0" dirty="0"/>
              <a:t>je jednostavna i u okvirima je standardne procedure </a:t>
            </a:r>
            <a:r>
              <a:rPr lang="hr-HR" sz="2000" b="0" dirty="0" smtClean="0"/>
              <a:t>odobrenja </a:t>
            </a:r>
            <a:r>
              <a:rPr lang="hr-HR" sz="2000" b="0" dirty="0"/>
              <a:t>Banke </a:t>
            </a:r>
          </a:p>
          <a:p>
            <a:pPr marL="539750" lvl="1" indent="-357188" algn="just">
              <a:buSzPct val="100000"/>
              <a:buNone/>
            </a:pPr>
            <a:endParaRPr lang="en-GB" sz="1800" b="0" dirty="0" smtClean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3C523-8AC6-4A1C-9657-077602B5CFA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7240" y="182738"/>
            <a:ext cx="8287519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altLang="sr-Latn-RS" sz="2800" dirty="0" smtClean="0">
                <a:solidFill>
                  <a:schemeClr val="tx1"/>
                </a:solidFill>
              </a:rPr>
              <a:t>Kreditne linije </a:t>
            </a:r>
            <a:r>
              <a:rPr lang="hr-HR" altLang="sr-Latn-RS" sz="2800" dirty="0">
                <a:solidFill>
                  <a:schemeClr val="tx1"/>
                </a:solidFill>
              </a:rPr>
              <a:t>za energetsku </a:t>
            </a:r>
            <a:r>
              <a:rPr lang="hr-HR" altLang="sr-Latn-RS" sz="2800" dirty="0" smtClean="0">
                <a:solidFill>
                  <a:schemeClr val="tx1"/>
                </a:solidFill>
              </a:rPr>
              <a:t>učinkovitosti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3FA90C-28AC-4806-A650-53B2E149C6E0}" type="slidenum">
              <a:rPr lang="en-GB" altLang="sr-Latn-RS" sz="1000"/>
              <a:pPr/>
              <a:t>15</a:t>
            </a:fld>
            <a:endParaRPr lang="en-GB" altLang="sr-Latn-RS" sz="1000"/>
          </a:p>
        </p:txBody>
      </p:sp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55062" cy="714375"/>
          </a:xfrm>
        </p:spPr>
        <p:txBody>
          <a:bodyPr/>
          <a:lstStyle/>
          <a:p>
            <a:r>
              <a:rPr lang="hr-HR" altLang="sr-Latn-RS" sz="2800" dirty="0" smtClean="0">
                <a:solidFill>
                  <a:schemeClr val="tx1"/>
                </a:solidFill>
              </a:rPr>
              <a:t>Kreditne linije </a:t>
            </a:r>
            <a:r>
              <a:rPr lang="hr-HR" altLang="sr-Latn-RS" sz="2800" dirty="0">
                <a:solidFill>
                  <a:schemeClr val="tx1"/>
                </a:solidFill>
              </a:rPr>
              <a:t>za energetsku učinkovitosti</a:t>
            </a:r>
            <a:endParaRPr lang="hr-HR" altLang="sr-Latn-RS" sz="2800" dirty="0" smtClean="0">
              <a:solidFill>
                <a:schemeClr val="tx1"/>
              </a:solidFill>
            </a:endParaRPr>
          </a:p>
        </p:txBody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8642350" cy="5256584"/>
          </a:xfrm>
        </p:spPr>
        <p:txBody>
          <a:bodyPr/>
          <a:lstStyle/>
          <a:p>
            <a:pPr marL="182562" lvl="1" indent="0">
              <a:spcBef>
                <a:spcPts val="600"/>
              </a:spcBef>
              <a:spcAft>
                <a:spcPts val="600"/>
              </a:spcAft>
              <a:buClrTx/>
              <a:buSzPct val="75000"/>
              <a:buNone/>
            </a:pPr>
            <a:r>
              <a:rPr lang="hr-HR" altLang="sr-Latn-RS" sz="2000" b="1" dirty="0" smtClean="0">
                <a:cs typeface="Times New Roman" panose="02020603050405020304" pitchFamily="18" charset="0"/>
              </a:rPr>
              <a:t>Karakteristike projekata:</a:t>
            </a:r>
          </a:p>
          <a:p>
            <a:pPr marL="539750" lvl="2" indent="-357188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000" dirty="0" smtClean="0"/>
              <a:t>Ukupni troškovi pojedinog projekta u rasponu od EUR 40.000 do EUR 2 milijuna (za upravitelje zgrada do EUR 250.000)</a:t>
            </a:r>
          </a:p>
          <a:p>
            <a:pPr marL="539750" lvl="2" indent="-357188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000" dirty="0" smtClean="0">
                <a:sym typeface="Symbol" panose="05050102010706020507" pitchFamily="18" charset="2"/>
              </a:rPr>
              <a:t>Omjer potrošnje energije i emisije štetnih plinova, prije i nakon provedbe veći od 0,20 (industrija) i 0,30 (zgrade)</a:t>
            </a:r>
          </a:p>
          <a:p>
            <a:pPr marL="539750" lvl="2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</a:pPr>
            <a:r>
              <a:rPr lang="hr-HR" sz="2000" b="1" dirty="0"/>
              <a:t>Iznos bespovratnih </a:t>
            </a:r>
            <a:r>
              <a:rPr lang="hr-HR" sz="2000" b="1" dirty="0" smtClean="0"/>
              <a:t>potpora, ovisno o projektu do </a:t>
            </a:r>
            <a:r>
              <a:rPr lang="hr-HR" sz="2000" b="1" dirty="0"/>
              <a:t>15% od iznosa </a:t>
            </a:r>
            <a:r>
              <a:rPr lang="hr-HR" sz="2000" b="1" dirty="0" smtClean="0"/>
              <a:t>kredita </a:t>
            </a:r>
          </a:p>
          <a:p>
            <a:pPr marL="1912938" lvl="6" indent="-357188"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anose="05000000000000000000" pitchFamily="2" charset="2"/>
              <a:buChar char="§"/>
            </a:pPr>
            <a:r>
              <a:rPr lang="hr-HR" sz="2000" dirty="0" smtClean="0"/>
              <a:t>5 </a:t>
            </a:r>
            <a:r>
              <a:rPr lang="hr-HR" sz="2000" dirty="0"/>
              <a:t>- 10% od iznosa kredita za privatna </a:t>
            </a:r>
            <a:r>
              <a:rPr lang="hr-HR" sz="2000" dirty="0" smtClean="0"/>
              <a:t>poduzeća</a:t>
            </a:r>
          </a:p>
          <a:p>
            <a:pPr marL="1912938" lvl="6" indent="-357188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</a:pPr>
            <a:r>
              <a:rPr lang="hr-HR" sz="2000" dirty="0" smtClean="0"/>
              <a:t>10 </a:t>
            </a:r>
            <a:r>
              <a:rPr lang="hr-HR" sz="2000" dirty="0"/>
              <a:t>-15% od iznosa kredita za jedinice lokalne samouprave</a:t>
            </a:r>
            <a:endParaRPr lang="hr-HR" altLang="sr-Latn-RS" sz="2000" dirty="0"/>
          </a:p>
          <a:p>
            <a:pPr marL="539750" lvl="2" indent="-357188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000" dirty="0" smtClean="0"/>
              <a:t>Provedivi s ekonomskog, tehničkog i financijskog aspekta te usklađeni s pozitivnim propisima Republike Hrvatske i Europske unije</a:t>
            </a:r>
          </a:p>
          <a:p>
            <a:pPr marL="539750" lvl="2" indent="-357188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000" dirty="0" smtClean="0"/>
              <a:t>Nabavu robe i usluga potrebno je provoditi pažnjom dobrog gospodarstvenika (poželjne su 3 ponude)</a:t>
            </a:r>
          </a:p>
        </p:txBody>
      </p:sp>
    </p:spTree>
    <p:extLst>
      <p:ext uri="{BB962C8B-B14F-4D97-AF65-F5344CB8AC3E}">
        <p14:creationId xmlns:p14="http://schemas.microsoft.com/office/powerpoint/2010/main" val="4636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zervirano mjesto sadržaja 2"/>
          <p:cNvSpPr>
            <a:spLocks noGrp="1"/>
          </p:cNvSpPr>
          <p:nvPr>
            <p:ph idx="4294967295"/>
          </p:nvPr>
        </p:nvSpPr>
        <p:spPr>
          <a:xfrm>
            <a:off x="250825" y="714375"/>
            <a:ext cx="8497888" cy="15621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r-HR" sz="1800" dirty="0" smtClean="0"/>
              <a:t>Sektor: </a:t>
            </a:r>
            <a:r>
              <a:rPr lang="hr-HR" sz="1800" b="0" dirty="0" smtClean="0"/>
              <a:t>Jedinice lokalne samouprave, osnovne škole</a:t>
            </a:r>
          </a:p>
          <a:p>
            <a:pPr marL="0" indent="0" algn="just" eaLnBrk="1" hangingPunct="1">
              <a:buFontTx/>
              <a:buNone/>
            </a:pPr>
            <a:r>
              <a:rPr lang="hr-HR" sz="1800" dirty="0" smtClean="0"/>
              <a:t>Razlog za investiciju:</a:t>
            </a:r>
            <a:r>
              <a:rPr lang="hr-HR" sz="1800" b="0" dirty="0" smtClean="0"/>
              <a:t> škole su zbog dotrajalih zidova i prozora, loših izolacije i korova  neprimjereni za održavanje nastave (prostorije su hladne i vlažne), zbog neadekvatnih sustava grijanja izrazito su visoki troškovi grijanja</a:t>
            </a:r>
          </a:p>
          <a:p>
            <a:pPr marL="0" indent="0" algn="just" eaLnBrk="1" hangingPunct="1">
              <a:buFontTx/>
              <a:buNone/>
            </a:pPr>
            <a:r>
              <a:rPr lang="hr-HR" sz="1800" dirty="0" smtClean="0"/>
              <a:t>Investicija: </a:t>
            </a:r>
            <a:r>
              <a:rPr lang="hr-HR" sz="1800" b="0" dirty="0" smtClean="0"/>
              <a:t>nanošenje novih toplinskih fasada,</a:t>
            </a:r>
            <a:r>
              <a:rPr lang="hr-HR" sz="1800" dirty="0" smtClean="0"/>
              <a:t> </a:t>
            </a:r>
            <a:r>
              <a:rPr lang="hr-HR" sz="1800" b="0" dirty="0" smtClean="0"/>
              <a:t>izmjena stolarije i izolacija krovišta</a:t>
            </a:r>
            <a:endParaRPr lang="hr-HR" sz="1800" dirty="0" smtClean="0"/>
          </a:p>
        </p:txBody>
      </p:sp>
      <p:sp>
        <p:nvSpPr>
          <p:cNvPr id="43010" name="Rezervirano mjesto broja slajda 3"/>
          <p:cNvSpPr txBox="1">
            <a:spLocks noGrp="1"/>
          </p:cNvSpPr>
          <p:nvPr/>
        </p:nvSpPr>
        <p:spPr bwMode="auto">
          <a:xfrm>
            <a:off x="4191000" y="631031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GB" sz="1000" dirty="0"/>
          </a:p>
        </p:txBody>
      </p:sp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22860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50825" y="188913"/>
            <a:ext cx="8755063" cy="461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r-HR" sz="2800" b="1" kern="0" dirty="0">
                <a:solidFill>
                  <a:schemeClr val="tx2"/>
                </a:solidFill>
                <a:latin typeface="+mj-lt"/>
                <a:ea typeface="+mj-ea"/>
              </a:rPr>
              <a:t>Primjeri financiranih projekata - 1</a:t>
            </a:r>
          </a:p>
        </p:txBody>
      </p:sp>
      <p:sp>
        <p:nvSpPr>
          <p:cNvPr id="43013" name="TextBox 9"/>
          <p:cNvSpPr txBox="1">
            <a:spLocks noChangeArrowheads="1"/>
          </p:cNvSpPr>
          <p:nvPr/>
        </p:nvSpPr>
        <p:spPr bwMode="auto">
          <a:xfrm>
            <a:off x="250825" y="2286000"/>
            <a:ext cx="36381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26987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hr-HR" sz="1800" dirty="0" smtClean="0">
                <a:latin typeface="+mn-lt"/>
              </a:rPr>
              <a:t>stavljanje </a:t>
            </a:r>
            <a:r>
              <a:rPr lang="hr-HR" sz="1800" dirty="0">
                <a:latin typeface="+mn-lt"/>
              </a:rPr>
              <a:t>novih, toplinski prihvatljivijih fasada, </a:t>
            </a:r>
          </a:p>
          <a:p>
            <a:pPr marL="357188" indent="-26987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hr-HR" sz="1800" dirty="0">
                <a:latin typeface="+mn-lt"/>
              </a:rPr>
              <a:t>ugradnja novih prozora</a:t>
            </a:r>
          </a:p>
          <a:p>
            <a:pPr marL="357188" indent="-26987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hr-HR" sz="1800" dirty="0">
                <a:latin typeface="+mn-lt"/>
              </a:rPr>
              <a:t>stavljanje novih krovova </a:t>
            </a:r>
          </a:p>
          <a:p>
            <a:pPr marL="357188" indent="-26987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hr-HR" sz="1800" dirty="0">
                <a:latin typeface="+mn-lt"/>
              </a:rPr>
              <a:t>zamjena starih bojlera novima i redefiniranje sustava grijanja </a:t>
            </a:r>
          </a:p>
        </p:txBody>
      </p:sp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1835696" y="4653136"/>
            <a:ext cx="40100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hr-HR" sz="1800" b="1" dirty="0">
                <a:latin typeface="+mn-lt"/>
              </a:rPr>
              <a:t>Ostale koristi:</a:t>
            </a:r>
          </a:p>
          <a:p>
            <a:pPr marL="357188" lvl="1" indent="-269875">
              <a:buSzPct val="100000"/>
              <a:buFont typeface="Wingdings" panose="05000000000000000000" pitchFamily="2" charset="2"/>
              <a:buChar char="§"/>
            </a:pPr>
            <a:r>
              <a:rPr lang="hr-HR" sz="1800" dirty="0" smtClean="0">
                <a:latin typeface="+mn-lt"/>
              </a:rPr>
              <a:t> ušteda </a:t>
            </a:r>
            <a:r>
              <a:rPr lang="hr-HR" sz="1800" dirty="0">
                <a:latin typeface="+mn-lt"/>
              </a:rPr>
              <a:t>energije</a:t>
            </a:r>
          </a:p>
          <a:p>
            <a:pPr marL="357188" lvl="1" indent="-269875">
              <a:buSzPct val="100000"/>
              <a:buFont typeface="Wingdings" panose="05000000000000000000" pitchFamily="2" charset="2"/>
              <a:buChar char="§"/>
            </a:pPr>
            <a:r>
              <a:rPr lang="hr-HR" sz="1800" dirty="0">
                <a:latin typeface="+mn-lt"/>
              </a:rPr>
              <a:t> </a:t>
            </a:r>
            <a:r>
              <a:rPr lang="hr-HR" sz="1800" dirty="0" smtClean="0">
                <a:latin typeface="+mn-lt"/>
              </a:rPr>
              <a:t>smanjenje </a:t>
            </a:r>
            <a:r>
              <a:rPr lang="hr-HR" sz="1800" dirty="0">
                <a:latin typeface="+mn-lt"/>
              </a:rPr>
              <a:t>režijskih troškova</a:t>
            </a:r>
          </a:p>
          <a:p>
            <a:pPr marL="357188" lvl="1" indent="-269875">
              <a:buSzPct val="100000"/>
              <a:buFont typeface="Wingdings" panose="05000000000000000000" pitchFamily="2" charset="2"/>
              <a:buChar char="§"/>
            </a:pPr>
            <a:r>
              <a:rPr lang="hr-HR" sz="1800" dirty="0">
                <a:latin typeface="+mn-lt"/>
              </a:rPr>
              <a:t> </a:t>
            </a:r>
            <a:r>
              <a:rPr lang="hr-HR" sz="1800" dirty="0" smtClean="0">
                <a:latin typeface="+mn-lt"/>
              </a:rPr>
              <a:t>poboljšanje </a:t>
            </a:r>
            <a:r>
              <a:rPr lang="hr-HR" sz="1800" dirty="0">
                <a:latin typeface="+mn-lt"/>
              </a:rPr>
              <a:t>radnih uvjeta </a:t>
            </a:r>
          </a:p>
        </p:txBody>
      </p:sp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3500438"/>
            <a:ext cx="278606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zervirano mjesto broja slajda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03FC3-C24A-4DB1-B90C-16F39999966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PocetnoStanje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971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Content Placeholder 3" descr="NoviPokr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1606" y="2428868"/>
            <a:ext cx="60666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Content Placeholder 3" descr="Spustanj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96447"/>
            <a:ext cx="1819276" cy="227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P423034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214554"/>
            <a:ext cx="252095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Content Placeholder 3" descr="PocetnoStanje0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500042"/>
            <a:ext cx="29972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6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142875" y="0"/>
            <a:ext cx="8755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b="1" kern="0" dirty="0">
                <a:solidFill>
                  <a:srgbClr val="000000"/>
                </a:solidFill>
                <a:latin typeface="+mj-lt"/>
                <a:ea typeface="+mj-ea"/>
              </a:rPr>
              <a:t>Primjeri financiranih projekata - 2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142875" y="693511"/>
            <a:ext cx="853358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hr-HR" sz="1800" b="1" dirty="0"/>
              <a:t>Sektor: </a:t>
            </a:r>
            <a:r>
              <a:rPr lang="hr-HR" sz="1800" dirty="0"/>
              <a:t>Tekstilna industrija</a:t>
            </a:r>
          </a:p>
          <a:p>
            <a:pPr algn="just"/>
            <a:r>
              <a:rPr lang="hr-HR" sz="1800" b="1" dirty="0"/>
              <a:t>Razlog za investiciju</a:t>
            </a:r>
            <a:r>
              <a:rPr lang="hr-HR" sz="1800" dirty="0"/>
              <a:t>: županija i grad uvode zemni plin pa klijent želi stare uljne kotlove zamijeniti novim, kombiniranim plinsko/uljnim kotlovima i na taj način smanjiti potrošnju električne energije i plina</a:t>
            </a:r>
          </a:p>
          <a:p>
            <a:pPr algn="just"/>
            <a:r>
              <a:rPr lang="hr-HR" sz="1800" b="1" dirty="0"/>
              <a:t>Investicija: </a:t>
            </a:r>
            <a:r>
              <a:rPr lang="hr-HR" sz="1800" dirty="0"/>
              <a:t>zamjena starih uljnih kotlova novim kombiniranim plinsko/uljnim kotlovima koji su pouzdaniji i efikasniji te instalacija solarnih kolektora (kao dodatnog izvora energije) </a:t>
            </a:r>
          </a:p>
        </p:txBody>
      </p:sp>
      <p:pic>
        <p:nvPicPr>
          <p:cNvPr id="4403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3959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49725"/>
            <a:ext cx="29337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251520" y="2974479"/>
            <a:ext cx="3678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800" b="1" dirty="0" smtClean="0"/>
              <a:t>Provedba u tijeku </a:t>
            </a:r>
          </a:p>
          <a:p>
            <a:pPr marL="182563" indent="-2778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hr-HR" sz="1800" dirty="0" smtClean="0"/>
              <a:t>zamjena </a:t>
            </a:r>
            <a:r>
              <a:rPr lang="hr-HR" sz="1800" dirty="0"/>
              <a:t>starih bojlera novima </a:t>
            </a:r>
            <a:endParaRPr lang="hr-HR" sz="1800" dirty="0" smtClean="0"/>
          </a:p>
          <a:p>
            <a:pPr marL="182563" indent="87313">
              <a:spcBef>
                <a:spcPts val="0"/>
              </a:spcBef>
              <a:buSzPct val="100000"/>
            </a:pPr>
            <a:r>
              <a:rPr lang="hr-HR" sz="1800" dirty="0" smtClean="0"/>
              <a:t>i </a:t>
            </a:r>
            <a:r>
              <a:rPr lang="hr-HR" sz="1800" dirty="0"/>
              <a:t>redefiniranje sustava grijanja</a:t>
            </a:r>
          </a:p>
          <a:p>
            <a:pPr marL="182563" indent="-2778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hr-HR" sz="1800" dirty="0"/>
              <a:t>ugradnja solarnih kolektora 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83568" y="4583746"/>
            <a:ext cx="46815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800" b="1" dirty="0"/>
              <a:t>Ostale </a:t>
            </a:r>
            <a:r>
              <a:rPr lang="hr-HR" sz="1800" b="1" dirty="0" smtClean="0"/>
              <a:t>koristi</a:t>
            </a:r>
            <a:endParaRPr lang="hr-HR" sz="1800" b="1" dirty="0"/>
          </a:p>
          <a:p>
            <a:pPr marL="182563" lvl="1" indent="-182563">
              <a:buSzPct val="100000"/>
              <a:buFont typeface="Wingdings" panose="05000000000000000000" pitchFamily="2" charset="2"/>
              <a:buChar char="§"/>
            </a:pPr>
            <a:r>
              <a:rPr lang="hr-HR" sz="1800" dirty="0"/>
              <a:t>u</a:t>
            </a:r>
            <a:r>
              <a:rPr lang="hr-HR" sz="1800" dirty="0" smtClean="0"/>
              <a:t>šteda </a:t>
            </a:r>
            <a:r>
              <a:rPr lang="hr-HR" sz="1800" dirty="0"/>
              <a:t>energije</a:t>
            </a:r>
          </a:p>
          <a:p>
            <a:pPr marL="182563" lvl="1" indent="-182563">
              <a:buSzPct val="100000"/>
              <a:buFont typeface="Wingdings" panose="05000000000000000000" pitchFamily="2" charset="2"/>
              <a:buChar char="§"/>
            </a:pPr>
            <a:r>
              <a:rPr lang="hr-HR" sz="1800" dirty="0"/>
              <a:t>s</a:t>
            </a:r>
            <a:r>
              <a:rPr lang="hr-HR" sz="1800" dirty="0" smtClean="0"/>
              <a:t>manjenje </a:t>
            </a:r>
            <a:r>
              <a:rPr lang="hr-HR" sz="1800" dirty="0"/>
              <a:t>režijskih troškova</a:t>
            </a:r>
          </a:p>
          <a:p>
            <a:pPr marL="182563" lvl="1" indent="-182563">
              <a:buSzPct val="100000"/>
              <a:buFont typeface="Wingdings" panose="05000000000000000000" pitchFamily="2" charset="2"/>
              <a:buChar char="§"/>
            </a:pPr>
            <a:r>
              <a:rPr lang="hr-HR" sz="1800" dirty="0"/>
              <a:t>v</a:t>
            </a:r>
            <a:r>
              <a:rPr lang="hr-HR" sz="1800" dirty="0" smtClean="0"/>
              <a:t>eća </a:t>
            </a:r>
            <a:r>
              <a:rPr lang="hr-HR" sz="1800" dirty="0"/>
              <a:t>pouzdanost u radu (nova oprema)</a:t>
            </a:r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03FC3-C24A-4DB1-B90C-16F39999966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142875" y="0"/>
            <a:ext cx="8755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b="1" kern="0" dirty="0">
                <a:solidFill>
                  <a:srgbClr val="000000"/>
                </a:solidFill>
                <a:latin typeface="+mj-lt"/>
                <a:ea typeface="+mj-ea"/>
              </a:rPr>
              <a:t>Primjeri financiranih projekata - </a:t>
            </a:r>
            <a:r>
              <a:rPr lang="hr-HR" sz="2800" b="1" kern="0" dirty="0" smtClean="0">
                <a:solidFill>
                  <a:srgbClr val="000000"/>
                </a:solidFill>
                <a:latin typeface="+mj-lt"/>
                <a:ea typeface="+mj-ea"/>
              </a:rPr>
              <a:t>3</a:t>
            </a:r>
            <a:endParaRPr lang="hr-HR" sz="2800" b="1" kern="0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198437" y="908720"/>
            <a:ext cx="8406011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1800" b="1" dirty="0" smtClean="0"/>
              <a:t>Klijent: </a:t>
            </a:r>
            <a:r>
              <a:rPr lang="hr-HR" sz="1800" dirty="0" smtClean="0"/>
              <a:t>upravitelj zgrada (doo), stambena zgrada</a:t>
            </a:r>
          </a:p>
          <a:p>
            <a:pPr>
              <a:spcBef>
                <a:spcPts val="600"/>
              </a:spcBef>
            </a:pPr>
            <a:r>
              <a:rPr lang="hr-HR" sz="1800" b="1" dirty="0" smtClean="0"/>
              <a:t>Razlog za investiciju: </a:t>
            </a:r>
            <a:r>
              <a:rPr lang="hr-HR" sz="1800" dirty="0" smtClean="0"/>
              <a:t>izrazito visoki troškovi grijanja i hlađenja zbog nepostojanja adekvatne vanjske ovojnice  </a:t>
            </a:r>
          </a:p>
          <a:p>
            <a:pPr>
              <a:spcBef>
                <a:spcPts val="600"/>
              </a:spcBef>
            </a:pPr>
            <a:r>
              <a:rPr lang="hr-HR" sz="1800" b="1" dirty="0" smtClean="0"/>
              <a:t>Investicija</a:t>
            </a:r>
            <a:r>
              <a:rPr lang="hr-HR" sz="1800" b="1" dirty="0"/>
              <a:t>: </a:t>
            </a:r>
            <a:r>
              <a:rPr lang="hr-HR" sz="1800" dirty="0" smtClean="0"/>
              <a:t>ugradnja nove, toplinski prihvatljive vanjske ovojnice (fasade) i  promjena dijela starih dotrajalih prozora 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rezultirala je smanjenjem izdataka za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grijanje za čak 56% </a:t>
            </a:r>
            <a:endParaRPr lang="hr-HR" sz="1800" dirty="0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03FC3-C24A-4DB1-B90C-16F39999966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357430"/>
            <a:ext cx="37862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5720" y="3429000"/>
            <a:ext cx="378222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800" b="1" dirty="0"/>
              <a:t>Ostale </a:t>
            </a:r>
            <a:r>
              <a:rPr lang="hr-HR" sz="1800" b="1" dirty="0" smtClean="0"/>
              <a:t>koristi</a:t>
            </a:r>
            <a:endParaRPr lang="hr-HR" sz="1800" b="1" dirty="0"/>
          </a:p>
          <a:p>
            <a:pPr marL="182563" lvl="1" indent="-182563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hr-HR" sz="1800" dirty="0" smtClean="0"/>
              <a:t>smanjenje </a:t>
            </a:r>
            <a:r>
              <a:rPr lang="hr-HR" sz="1800" dirty="0"/>
              <a:t>režijskih troškova</a:t>
            </a:r>
          </a:p>
          <a:p>
            <a:pPr marL="182563" lvl="1" indent="-182563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hr-HR" sz="1800" dirty="0" smtClean="0"/>
              <a:t>poboljšanje uvjeta života </a:t>
            </a:r>
          </a:p>
          <a:p>
            <a:pPr marL="182563" lvl="1" indent="-182563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hr-HR" sz="1800" dirty="0" smtClean="0"/>
              <a:t>dobivanje energetskog certifikata koji je osnova za postizanje bolje cijene stana na  tržištu 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3566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Sadržaj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3201" y="908720"/>
            <a:ext cx="8545264" cy="5053930"/>
          </a:xfrm>
        </p:spPr>
        <p:txBody>
          <a:bodyPr/>
          <a:lstStyle/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/>
              <a:t>Privredna banka Zagreb – EU Desk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/>
              <a:t>Strategija Europa 2020.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/>
              <a:t>Uloga PBZ-a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/>
              <a:t>Postojeće stanje i energetski potencijal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/>
              <a:t>Identifikacija potencijalnih projekata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Segment na koji se odnosi potencijalna investicija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Zašto projekti energetske učinkovitosti?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Projektni ciklus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Razvojne banke Europske unije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Kreditne linije za energetsku </a:t>
            </a:r>
            <a:r>
              <a:rPr lang="hr-HR" sz="2000" dirty="0" smtClean="0"/>
              <a:t>učinkovitost</a:t>
            </a:r>
            <a:endParaRPr lang="hr-HR" sz="2000" dirty="0"/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Primjeri financiranih </a:t>
            </a:r>
            <a:r>
              <a:rPr lang="hr-HR" sz="2000" dirty="0" smtClean="0"/>
              <a:t>projekata</a:t>
            </a:r>
            <a:endParaRPr lang="hr-HR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9C24-DD0A-41BA-83B4-C1C824EB20F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9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ullResImage" descr="http://www.udruga-stanara.hr/upload/katalog/992647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0648"/>
            <a:ext cx="3643338" cy="557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1"/>
          <p:cNvSpPr txBox="1">
            <a:spLocks/>
          </p:cNvSpPr>
          <p:nvPr/>
        </p:nvSpPr>
        <p:spPr bwMode="auto">
          <a:xfrm>
            <a:off x="142875" y="0"/>
            <a:ext cx="8755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hr-HR" sz="2800" b="1" kern="0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03FC3-C24A-4DB1-B90C-16F39999966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14356"/>
            <a:ext cx="3643338" cy="257176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143248"/>
            <a:ext cx="4143404" cy="279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59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9C24-DD0A-41BA-83B4-C1C824EB20F0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03200" y="2500306"/>
            <a:ext cx="8755063" cy="784678"/>
          </a:xfrm>
        </p:spPr>
        <p:txBody>
          <a:bodyPr/>
          <a:lstStyle/>
          <a:p>
            <a:pPr algn="ctr">
              <a:buNone/>
            </a:pPr>
            <a:r>
              <a:rPr lang="hr-HR" sz="4800" dirty="0" smtClean="0"/>
              <a:t>Hvala </a:t>
            </a:r>
            <a:r>
              <a:rPr lang="hr-HR" sz="4800" smtClean="0"/>
              <a:t>na pozornosti!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5489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85E9-27BD-4F14-BD65-44BE8A467AD4}" type="slidenum">
              <a:rPr lang="en-GB"/>
              <a:pPr/>
              <a:t>3</a:t>
            </a:fld>
            <a:endParaRPr lang="en-GB"/>
          </a:p>
        </p:txBody>
      </p:sp>
      <p:sp>
        <p:nvSpPr>
          <p:cNvPr id="11318" name="Rectangle 5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5063" cy="714375"/>
          </a:xfrm>
        </p:spPr>
        <p:txBody>
          <a:bodyPr/>
          <a:lstStyle/>
          <a:p>
            <a:r>
              <a:rPr lang="pl-PL" sz="2800" dirty="0"/>
              <a:t>Privredna banka Zagreb - EU Desk </a:t>
            </a:r>
            <a:endParaRPr lang="en-GB" sz="2800" dirty="0"/>
          </a:p>
        </p:txBody>
      </p:sp>
      <p:sp>
        <p:nvSpPr>
          <p:cNvPr id="11319" name="Rectangle 55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352928" cy="3960663"/>
          </a:xfrm>
        </p:spPr>
        <p:txBody>
          <a:bodyPr/>
          <a:lstStyle/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Specijalizirani </a:t>
            </a:r>
            <a:r>
              <a:rPr lang="hr-HR" sz="2000" dirty="0"/>
              <a:t>ured osnovan </a:t>
            </a:r>
            <a:r>
              <a:rPr lang="hr-HR" sz="2000" dirty="0" smtClean="0"/>
              <a:t>2005. </a:t>
            </a:r>
            <a:r>
              <a:rPr lang="hr-HR" sz="2000" dirty="0"/>
              <a:t>jer je Banka prepoznala potrebu klijenata za informacijama o </a:t>
            </a:r>
            <a:r>
              <a:rPr lang="hr-HR" sz="2000" dirty="0" err="1"/>
              <a:t>pretpristupnim</a:t>
            </a:r>
            <a:r>
              <a:rPr lang="hr-HR" sz="2000" dirty="0"/>
              <a:t> fondovima EU i mogućnostima njihova korištenja te iznalaženja programa u koje se Banka može uključiti i tako pribaviti koristi za svoje </a:t>
            </a:r>
            <a:r>
              <a:rPr lang="hr-HR" sz="2000" dirty="0" smtClean="0"/>
              <a:t>klijente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kern="1200" dirty="0">
                <a:ea typeface="ＭＳ Ｐゴシック" pitchFamily="124" charset="-128"/>
                <a:sym typeface="Symbol" pitchFamily="18" charset="2"/>
              </a:rPr>
              <a:t>Ostvarena je poslovna suradnja s razvojnim bankama EU, Europskom investicijskom bankom (EIB), te Europskom bankom za obnovu i razvoj (EBRD) s kojima su strukturirani programi </a:t>
            </a:r>
            <a:r>
              <a:rPr lang="hr-HR" sz="2000" kern="1200" dirty="0" smtClean="0">
                <a:ea typeface="ＭＳ Ｐゴシック" pitchFamily="124" charset="-128"/>
                <a:sym typeface="Symbol" pitchFamily="18" charset="2"/>
              </a:rPr>
              <a:t>financiranja </a:t>
            </a:r>
            <a:r>
              <a:rPr lang="hr-HR" sz="2000" b="1" kern="1200" dirty="0" smtClean="0">
                <a:ea typeface="ＭＳ Ｐゴシック" pitchFamily="124" charset="-128"/>
                <a:sym typeface="Symbol" pitchFamily="18" charset="2"/>
              </a:rPr>
              <a:t>podržani </a:t>
            </a:r>
            <a:r>
              <a:rPr lang="hr-HR" sz="2000" b="1" kern="1200" dirty="0">
                <a:ea typeface="ＭＳ Ｐゴシック" pitchFamily="124" charset="-128"/>
                <a:sym typeface="Symbol" pitchFamily="18" charset="2"/>
              </a:rPr>
              <a:t>poticajima Europske </a:t>
            </a:r>
            <a:r>
              <a:rPr lang="hr-HR" sz="2000" b="1" kern="1200" dirty="0" smtClean="0">
                <a:ea typeface="ＭＳ Ｐゴシック" pitchFamily="124" charset="-128"/>
                <a:sym typeface="Symbol" pitchFamily="18" charset="2"/>
              </a:rPr>
              <a:t>komisije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>
                <a:sym typeface="Symbol" pitchFamily="18" charset="2"/>
              </a:rPr>
              <a:t>Od </a:t>
            </a:r>
            <a:r>
              <a:rPr lang="hr-HR" sz="2000" dirty="0" smtClean="0">
                <a:sym typeface="Symbol" pitchFamily="18" charset="2"/>
              </a:rPr>
              <a:t>2011. </a:t>
            </a:r>
            <a:r>
              <a:rPr lang="hr-HR" sz="2000" dirty="0">
                <a:sym typeface="Symbol" pitchFamily="18" charset="2"/>
              </a:rPr>
              <a:t>u okviru EU Deska prati se i HBOR kako bi se klijentima pružila cjelovita informacija o mogućnostima financiranja njihovih razvojnih projekata </a:t>
            </a:r>
            <a:endParaRPr lang="hr-HR" sz="2000" dirty="0"/>
          </a:p>
          <a:p>
            <a:pPr lvl="1"/>
            <a:endParaRPr lang="hr-HR" dirty="0"/>
          </a:p>
          <a:p>
            <a:pPr lvl="1">
              <a:buFont typeface="Wingdings" pitchFamily="124" charset="2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85E9-27BD-4F14-BD65-44BE8A467AD4}" type="slidenum">
              <a:rPr lang="en-GB"/>
              <a:pPr/>
              <a:t>4</a:t>
            </a:fld>
            <a:endParaRPr lang="en-GB"/>
          </a:p>
        </p:txBody>
      </p:sp>
      <p:sp>
        <p:nvSpPr>
          <p:cNvPr id="11318" name="Rectang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Strategija Europa 2020.</a:t>
            </a:r>
          </a:p>
        </p:txBody>
      </p:sp>
      <p:sp>
        <p:nvSpPr>
          <p:cNvPr id="11319" name="Rectangle 55"/>
          <p:cNvSpPr>
            <a:spLocks noGrp="1"/>
          </p:cNvSpPr>
          <p:nvPr>
            <p:ph type="body" idx="1"/>
          </p:nvPr>
        </p:nvSpPr>
        <p:spPr>
          <a:xfrm>
            <a:off x="251520" y="1052513"/>
            <a:ext cx="8568952" cy="4896767"/>
          </a:xfrm>
        </p:spPr>
        <p:txBody>
          <a:bodyPr/>
          <a:lstStyle/>
          <a:p>
            <a:pPr algn="just"/>
            <a:r>
              <a:rPr lang="hr-HR" sz="2000" dirty="0"/>
              <a:t>U lipnju </a:t>
            </a:r>
            <a:r>
              <a:rPr lang="hr-HR" sz="2000" dirty="0" smtClean="0"/>
              <a:t>2010. </a:t>
            </a:r>
            <a:r>
              <a:rPr lang="hr-HR" sz="2000" dirty="0"/>
              <a:t>europski čelnici usvojili su strategiju Europa </a:t>
            </a:r>
            <a:r>
              <a:rPr lang="hr-HR" sz="2000" dirty="0" smtClean="0"/>
              <a:t>2020., </a:t>
            </a:r>
            <a:r>
              <a:rPr lang="hr-HR" sz="2000" dirty="0"/>
              <a:t>desetogodišnju strategiju koja počiva na tri povezana područja prioriteta koja se međusobno podupiru: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/>
              <a:t>PAMETAN RAST - razvoj gospodarstva utemeljenog na </a:t>
            </a:r>
            <a:r>
              <a:rPr lang="hr-HR" sz="2000" dirty="0" smtClean="0"/>
              <a:t>znanju </a:t>
            </a:r>
            <a:r>
              <a:rPr lang="hr-HR" sz="2000" dirty="0"/>
              <a:t>i </a:t>
            </a:r>
            <a:r>
              <a:rPr lang="hr-HR" sz="2000" dirty="0" smtClean="0"/>
              <a:t>inovacijama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vi-VN" sz="2000" dirty="0"/>
              <a:t>RAST UKLJUČIVOSTI </a:t>
            </a:r>
            <a:r>
              <a:rPr lang="hr-HR" sz="2000" dirty="0"/>
              <a:t>- promicanje ekonomije visoke stope zaposlenosti uz ekonomsku, socijalnu i teritorijalnu koheziju 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1" dirty="0"/>
              <a:t>ODRŽIV RAZVOJ </a:t>
            </a:r>
            <a:r>
              <a:rPr lang="hr-HR" sz="2000" dirty="0"/>
              <a:t>- promicanje „zelenijeg”, konkurentnijeg gospodarstva temeljenog na učinkovitijem korištenju resursa </a:t>
            </a:r>
          </a:p>
          <a:p>
            <a:pPr marL="896938" lvl="3" indent="-269875" algn="just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  <a:tabLst>
                <a:tab pos="896938" algn="l"/>
              </a:tabLst>
            </a:pPr>
            <a:r>
              <a:rPr lang="hr-HR" sz="2000" dirty="0"/>
              <a:t>20% </a:t>
            </a:r>
            <a:r>
              <a:rPr lang="hr-HR" sz="2000" dirty="0" smtClean="0"/>
              <a:t>	smanjiti </a:t>
            </a:r>
            <a:r>
              <a:rPr lang="hr-HR" sz="2000" dirty="0"/>
              <a:t>emisiju stakleničkih plinova ispod razine iz 1990. </a:t>
            </a:r>
          </a:p>
          <a:p>
            <a:pPr marL="896938" lvl="3" indent="-269875" algn="just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  <a:tabLst>
                <a:tab pos="896938" algn="l"/>
              </a:tabLst>
            </a:pPr>
            <a:r>
              <a:rPr lang="hr-HR" sz="2000" dirty="0"/>
              <a:t>20% </a:t>
            </a:r>
            <a:r>
              <a:rPr lang="hr-HR" sz="2000" dirty="0" smtClean="0"/>
              <a:t>	povećati </a:t>
            </a:r>
            <a:r>
              <a:rPr lang="hr-HR" sz="2000" dirty="0"/>
              <a:t>potrošnju energije iz obnovljivih izvora </a:t>
            </a:r>
          </a:p>
          <a:p>
            <a:pPr marL="896938" lvl="3" indent="-269875" algn="just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  <a:tabLst>
                <a:tab pos="896938" algn="l"/>
              </a:tabLst>
            </a:pPr>
            <a:r>
              <a:rPr lang="hr-HR" sz="2000" dirty="0"/>
              <a:t>20</a:t>
            </a:r>
            <a:r>
              <a:rPr lang="hr-HR" sz="2000" dirty="0" smtClean="0"/>
              <a:t>%  	smanjiti </a:t>
            </a:r>
            <a:r>
              <a:rPr lang="hr-HR" sz="2000" dirty="0"/>
              <a:t>uporabu primarne energije kroz povećanje </a:t>
            </a:r>
            <a:r>
              <a:rPr lang="hr-HR" sz="2000" dirty="0" smtClean="0"/>
              <a:t>			energetske </a:t>
            </a:r>
            <a:r>
              <a:rPr lang="hr-HR" sz="2000" dirty="0"/>
              <a:t>učinkovitosti </a:t>
            </a:r>
          </a:p>
          <a:p>
            <a:pPr lvl="1">
              <a:buFont typeface="Wingdings" pitchFamily="124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1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51520" y="1124743"/>
            <a:ext cx="8352928" cy="4544355"/>
          </a:xfrm>
        </p:spPr>
        <p:txBody>
          <a:bodyPr/>
          <a:lstStyle/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altLang="sr-Latn-RS" sz="2000" dirty="0" smtClean="0"/>
              <a:t>Usvajanjem plana i adekvatne zakonske regulative </a:t>
            </a:r>
            <a:r>
              <a:rPr lang="hr-HR" altLang="sr-Latn-RS" sz="2000" b="1" dirty="0" smtClean="0"/>
              <a:t>projekti energetske učinkovitosti i obnovljivih izvora energije dobivaju na važnosti,</a:t>
            </a:r>
            <a:r>
              <a:rPr lang="hr-HR" altLang="sr-Latn-RS" sz="2000" dirty="0" smtClean="0"/>
              <a:t> a za njihovu provedbu strukturiran je čitav niz programa/inicijativa i osigurana su značajna financijska sredstva</a:t>
            </a:r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altLang="sr-Latn-RS" sz="2000" dirty="0" smtClean="0"/>
              <a:t>Razvojne banke (EIB, EBRD, </a:t>
            </a:r>
            <a:r>
              <a:rPr lang="hr-HR" altLang="sr-Latn-RS" sz="2000" dirty="0" err="1" smtClean="0"/>
              <a:t>KfW</a:t>
            </a:r>
            <a:r>
              <a:rPr lang="hr-HR" altLang="sr-Latn-RS" sz="2000" dirty="0" smtClean="0"/>
              <a:t>, itd.) u suradnji s Europskom komisijom, definirale su programe za promicanje i razvoj energetskih projekata kojima se osiguravaju poticaji (bespovratna sredstva), te tehnička pomoć  u strukturiranju i provedbi tih programa</a:t>
            </a:r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altLang="sr-Latn-RS" sz="2000" dirty="0" smtClean="0"/>
              <a:t>Privredna banka Zagreb je komercijalna banka partner u provedbi razvojnih programa Europske unije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164ED7-3615-4384-BCE7-107149B0AFEC}" type="slidenum">
              <a:rPr lang="en-GB" altLang="sr-Latn-RS" sz="1000"/>
              <a:pPr/>
              <a:t>5</a:t>
            </a:fld>
            <a:endParaRPr lang="en-GB" altLang="sr-Latn-RS" sz="1000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79388" y="263525"/>
            <a:ext cx="8755062" cy="714375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2800" dirty="0" smtClean="0"/>
              <a:t>Strategija Europa 2020.</a:t>
            </a:r>
            <a:endParaRPr lang="en-US" sz="28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5447D9-0B6E-47B6-A178-D76A0C329DF1}" type="slidenum">
              <a:rPr lang="en-GB" altLang="sr-Latn-RS" sz="1000"/>
              <a:pPr/>
              <a:t>6</a:t>
            </a:fld>
            <a:endParaRPr lang="en-GB" altLang="sr-Latn-RS" sz="1000"/>
          </a:p>
        </p:txBody>
      </p:sp>
      <p:sp>
        <p:nvSpPr>
          <p:cNvPr id="6147" name="Rectangle 2"/>
          <p:cNvSpPr>
            <a:spLocks noGrp="1"/>
          </p:cNvSpPr>
          <p:nvPr>
            <p:ph type="title"/>
          </p:nvPr>
        </p:nvSpPr>
        <p:spPr>
          <a:xfrm>
            <a:off x="286765" y="188640"/>
            <a:ext cx="8755062" cy="714375"/>
          </a:xfrm>
        </p:spPr>
        <p:txBody>
          <a:bodyPr/>
          <a:lstStyle/>
          <a:p>
            <a:pPr eaLnBrk="1" hangingPunct="1"/>
            <a:r>
              <a:rPr lang="hr-HR" altLang="sr-Latn-RS" sz="2800" dirty="0" smtClean="0">
                <a:solidFill>
                  <a:schemeClr val="tx1"/>
                </a:solidFill>
              </a:rPr>
              <a:t>Uloga PBZ-a </a:t>
            </a:r>
          </a:p>
        </p:txBody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>
          <a:xfrm>
            <a:off x="252973" y="910722"/>
            <a:ext cx="8495492" cy="4618037"/>
          </a:xfrm>
        </p:spPr>
        <p:txBody>
          <a:bodyPr/>
          <a:lstStyle/>
          <a:p>
            <a:pPr marL="176213" lvl="1" indent="6350" algn="just" eaLnBrk="1" hangingPunct="1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hr-HR" altLang="sr-Latn-RS" sz="2000" b="1" dirty="0" smtClean="0"/>
              <a:t>PBZ aktivno surađuje s razvojnim bankama s ciljem zaključivanja što većeg broja programa/kreditnih linija kojima se financiraju projekti s područja zaštite okoliša, energetske učinkovitosti i korištenja obnovljivih izvora energije: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altLang="sr-Latn-RS" sz="2000" dirty="0" smtClean="0"/>
              <a:t>Svjesni smo sve veće potrebe građana i poslovnog sektora za efikasnijim trošenjem energije i korištenjem obnovljivih izvora energije s ciljem ostvarivanja financijskih ušteda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altLang="sr-Latn-RS" sz="2000" dirty="0" smtClean="0"/>
              <a:t>U mogućnosti smo pribaviti/pružiti klijentima dodatne koristi – bespovratne poticaje i tehničku pomoć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altLang="sr-Latn-RS" sz="2000" dirty="0" smtClean="0"/>
              <a:t>Svjesni smo važnosti održivog razvoja ekonomskog sektora, te rasta uz očuvanje okoliša, racionalnog korištenja resursa i etičkog poslovanja </a:t>
            </a:r>
          </a:p>
        </p:txBody>
      </p:sp>
    </p:spTree>
    <p:extLst>
      <p:ext uri="{BB962C8B-B14F-4D97-AF65-F5344CB8AC3E}">
        <p14:creationId xmlns:p14="http://schemas.microsoft.com/office/powerpoint/2010/main" val="42406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532" y="3573017"/>
            <a:ext cx="23999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71406" y="188640"/>
            <a:ext cx="8883682" cy="648072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/>
              <a:t>Postojeće stanje i energetski potencijal </a:t>
            </a:r>
            <a:endParaRPr lang="hr-HR" sz="2800" dirty="0" smtClean="0">
              <a:cs typeface="+mj-cs"/>
            </a:endParaRPr>
          </a:p>
        </p:txBody>
      </p:sp>
      <p:sp>
        <p:nvSpPr>
          <p:cNvPr id="19458" name="Rezervirano mjesto sadržaja 2"/>
          <p:cNvSpPr>
            <a:spLocks noGrp="1"/>
          </p:cNvSpPr>
          <p:nvPr>
            <p:ph idx="1"/>
          </p:nvPr>
        </p:nvSpPr>
        <p:spPr>
          <a:xfrm>
            <a:off x="253400" y="908720"/>
            <a:ext cx="8495064" cy="5019470"/>
          </a:xfrm>
        </p:spPr>
        <p:txBody>
          <a:bodyPr/>
          <a:lstStyle/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vi-VN" sz="2000" dirty="0"/>
              <a:t>Master plan energetske učinkovitosti za Hrvatsku 2008.-2016. predviđa smanjenje neposredne potrošnje energije</a:t>
            </a:r>
            <a:r>
              <a:rPr lang="hr-HR" sz="2000" dirty="0"/>
              <a:t> </a:t>
            </a:r>
            <a:r>
              <a:rPr lang="vi-VN" sz="2000" dirty="0"/>
              <a:t>za 9% do 2016</a:t>
            </a:r>
            <a:r>
              <a:rPr lang="vi-VN" sz="2000" dirty="0" smtClean="0"/>
              <a:t>.</a:t>
            </a:r>
            <a:r>
              <a:rPr lang="hr-HR" sz="2000" dirty="0" smtClean="0"/>
              <a:t>,</a:t>
            </a:r>
            <a:r>
              <a:rPr lang="vi-VN" sz="2000" dirty="0" smtClean="0"/>
              <a:t> </a:t>
            </a:r>
            <a:r>
              <a:rPr lang="hr-HR" sz="2000" dirty="0" smtClean="0"/>
              <a:t>a </a:t>
            </a:r>
            <a:r>
              <a:rPr lang="hr-HR" sz="2000" dirty="0"/>
              <a:t>najveći potencijal za uštede je segment </a:t>
            </a:r>
            <a:r>
              <a:rPr lang="hr-HR" sz="2000" dirty="0" smtClean="0"/>
              <a:t>grijanja </a:t>
            </a:r>
            <a:r>
              <a:rPr lang="hr-HR" sz="2000" dirty="0"/>
              <a:t>(30%) te rasvjete (15%)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 smtClean="0"/>
              <a:t>Zbog </a:t>
            </a:r>
            <a:r>
              <a:rPr lang="hr-HR" sz="2000" dirty="0"/>
              <a:t>karakteristika gradnje i nedostatka propisa o toplinskoj zaštiti, u razdoblju najveće stambene izgradnje </a:t>
            </a:r>
            <a:r>
              <a:rPr lang="hr-HR" sz="2000" dirty="0" smtClean="0"/>
              <a:t>(1950.-1980.) postojeće </a:t>
            </a:r>
            <a:r>
              <a:rPr lang="hr-HR" sz="2000" dirty="0"/>
              <a:t>zgrade troše enormno puno energije i veliki su zagađivači </a:t>
            </a:r>
            <a:r>
              <a:rPr lang="hr-HR" sz="2000" dirty="0" smtClean="0"/>
              <a:t>okoliša</a:t>
            </a:r>
          </a:p>
          <a:p>
            <a:pPr marL="539750" lvl="1" indent="-357188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/>
              <a:t>Procjenjuje se da je gubitke zbog </a:t>
            </a:r>
            <a:r>
              <a:rPr lang="hr-HR" sz="2000" dirty="0" smtClean="0"/>
              <a:t>loše                                         izolacije </a:t>
            </a:r>
            <a:r>
              <a:rPr lang="hr-HR" sz="2000" dirty="0"/>
              <a:t>moguće smanjiti za 50-80%</a:t>
            </a:r>
            <a:r>
              <a:rPr lang="vi-VN" sz="2000" dirty="0"/>
              <a:t> </a:t>
            </a:r>
            <a:endParaRPr lang="hr-HR" sz="2000" dirty="0" smtClean="0"/>
          </a:p>
          <a:p>
            <a:pPr marL="539750" lvl="1" indent="-357188" algn="just"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dirty="0"/>
              <a:t>Najčešće mjere poboljšanja </a:t>
            </a:r>
            <a:r>
              <a:rPr lang="hr-HR" sz="2000" dirty="0" smtClean="0"/>
              <a:t>energetske</a:t>
            </a:r>
          </a:p>
          <a:p>
            <a:pPr marL="714375" lvl="1" indent="-174625" algn="just">
              <a:spcBef>
                <a:spcPts val="0"/>
              </a:spcBef>
              <a:spcAft>
                <a:spcPts val="0"/>
              </a:spcAft>
              <a:buClrTx/>
              <a:buSzPct val="70000"/>
              <a:buNone/>
            </a:pPr>
            <a:r>
              <a:rPr lang="hr-HR" sz="2000" dirty="0" smtClean="0"/>
              <a:t>učinkovitosti </a:t>
            </a:r>
            <a:r>
              <a:rPr lang="hr-HR" sz="2000" dirty="0"/>
              <a:t>odnose se na vanjsku ovojnicu </a:t>
            </a:r>
            <a:endParaRPr lang="hr-HR" sz="2000" dirty="0" smtClean="0"/>
          </a:p>
          <a:p>
            <a:pPr marL="714375" lvl="2" indent="-174625" algn="just">
              <a:spcBef>
                <a:spcPts val="0"/>
              </a:spcBef>
              <a:spcAft>
                <a:spcPts val="0"/>
              </a:spcAft>
              <a:buClrTx/>
              <a:buSzPct val="70000"/>
              <a:buNone/>
            </a:pPr>
            <a:r>
              <a:rPr lang="hr-HR" sz="2000" dirty="0" smtClean="0"/>
              <a:t>zgrade</a:t>
            </a:r>
            <a:r>
              <a:rPr lang="hr-HR" sz="2000" dirty="0"/>
              <a:t>, grijanje, rasvjetu i inteligentne </a:t>
            </a:r>
            <a:r>
              <a:rPr lang="hr-HR" sz="2000" dirty="0" smtClean="0"/>
              <a:t>sustave</a:t>
            </a:r>
            <a:endParaRPr lang="hr-HR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000" dirty="0"/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hr-HR" sz="2000" b="0" dirty="0" smtClean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3C523-8AC6-4A1C-9657-077602B5CFA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8428947" cy="5112568"/>
          </a:xfrm>
        </p:spPr>
        <p:txBody>
          <a:bodyPr/>
          <a:lstStyle/>
          <a:p>
            <a:pPr marL="182563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000" b="0" dirty="0" smtClean="0"/>
              <a:t>Kod identificiranja potencijalnih projekata potrebno je razmotriti sljedeća pitanja:</a:t>
            </a:r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vi-VN" sz="2000" b="1" dirty="0" smtClean="0"/>
              <a:t>GDJE se troši energija?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hr-HR" sz="2000" b="0" dirty="0" smtClean="0"/>
              <a:t>	</a:t>
            </a:r>
            <a:r>
              <a:rPr lang="vi-VN" sz="2000" b="0" dirty="0" smtClean="0"/>
              <a:t>Zgrade:</a:t>
            </a:r>
            <a:r>
              <a:rPr lang="hr-HR" sz="2000" b="0" dirty="0" smtClean="0"/>
              <a:t> zgrade, </a:t>
            </a:r>
            <a:r>
              <a:rPr lang="vi-VN" sz="2000" b="0" dirty="0" smtClean="0"/>
              <a:t>škole, vrtići, muzeji, javne zgrade, bolnice</a:t>
            </a:r>
            <a:r>
              <a:rPr lang="hr-HR" sz="2000" b="0" dirty="0" smtClean="0"/>
              <a:t>…..</a:t>
            </a:r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vi-VN" sz="2000" b="1" dirty="0"/>
              <a:t>KAKO se troši </a:t>
            </a:r>
            <a:r>
              <a:rPr lang="vi-VN" sz="2000" b="1" dirty="0" smtClean="0"/>
              <a:t>energija</a:t>
            </a:r>
            <a:r>
              <a:rPr lang="hr-HR" sz="2000" b="1" dirty="0" smtClean="0"/>
              <a:t>?</a:t>
            </a:r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None/>
            </a:pPr>
            <a:r>
              <a:rPr lang="hr-HR" sz="2000" dirty="0" smtClean="0"/>
              <a:t>	</a:t>
            </a:r>
            <a:r>
              <a:rPr lang="vi-VN" sz="2000" dirty="0" smtClean="0"/>
              <a:t>Sustavi </a:t>
            </a:r>
            <a:r>
              <a:rPr lang="vi-VN" sz="2000" dirty="0"/>
              <a:t>grijanja, hlađenja, ventilacije, rasvjete</a:t>
            </a:r>
            <a:r>
              <a:rPr lang="hr-HR" sz="2000" dirty="0" smtClean="0"/>
              <a:t>…</a:t>
            </a:r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vi-VN" sz="2000" b="1" dirty="0" smtClean="0"/>
              <a:t>KOJI energenti se troše?</a:t>
            </a:r>
            <a:endParaRPr lang="hr-HR" sz="2000" b="1" dirty="0" smtClean="0"/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None/>
            </a:pPr>
            <a:r>
              <a:rPr lang="hr-HR" sz="2000" b="0" dirty="0" smtClean="0"/>
              <a:t>	E</a:t>
            </a:r>
            <a:r>
              <a:rPr lang="vi-VN" sz="2000" b="0" dirty="0" smtClean="0"/>
              <a:t>lektrična energija, prirodni plin, ukapljeni naftni plin, loživo</a:t>
            </a:r>
            <a:r>
              <a:rPr lang="hr-HR" sz="2000" b="0" dirty="0" smtClean="0"/>
              <a:t> 	</a:t>
            </a:r>
            <a:r>
              <a:rPr lang="vi-VN" sz="2000" b="0" dirty="0" smtClean="0"/>
              <a:t>ulje, drvo, toplinska</a:t>
            </a:r>
            <a:r>
              <a:rPr lang="hr-HR" sz="2000" b="0" dirty="0" smtClean="0"/>
              <a:t> </a:t>
            </a:r>
            <a:r>
              <a:rPr lang="vi-VN" sz="2000" b="0" dirty="0" smtClean="0"/>
              <a:t>energija</a:t>
            </a:r>
            <a:r>
              <a:rPr lang="hr-HR" sz="2000" b="0" dirty="0" smtClean="0"/>
              <a:t> .... </a:t>
            </a:r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vi-VN" sz="2000" b="1" dirty="0" smtClean="0"/>
              <a:t>KOLIKO energije se troši?</a:t>
            </a:r>
            <a:endParaRPr lang="hr-HR" sz="2000" b="1" dirty="0" smtClean="0"/>
          </a:p>
          <a:p>
            <a:pPr marL="539750" lvl="2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None/>
            </a:pPr>
            <a:r>
              <a:rPr lang="hr-HR" sz="2000" b="0" dirty="0" smtClean="0"/>
              <a:t>	</a:t>
            </a:r>
            <a:r>
              <a:rPr lang="vi-VN" sz="2000" b="0" dirty="0" smtClean="0"/>
              <a:t>Mjerne jedinice: kWh električne energije, litara loživog ulja, m</a:t>
            </a:r>
            <a:r>
              <a:rPr lang="vi-VN" sz="2000" b="0" baseline="30000" dirty="0" smtClean="0"/>
              <a:t>3</a:t>
            </a:r>
            <a:r>
              <a:rPr lang="vi-VN" sz="2000" b="0" dirty="0" smtClean="0"/>
              <a:t> prirodnog plina i dr. uz</a:t>
            </a:r>
            <a:r>
              <a:rPr lang="hr-HR" sz="2000" b="0" dirty="0" smtClean="0"/>
              <a:t> </a:t>
            </a:r>
            <a:r>
              <a:rPr lang="vi-VN" sz="2000" b="0" dirty="0" smtClean="0"/>
              <a:t>pripadajuće troškove</a:t>
            </a:r>
            <a:endParaRPr lang="hr-HR" sz="2000" b="0" dirty="0" smtClean="0"/>
          </a:p>
          <a:p>
            <a:pPr marL="360000" indent="-7938" algn="just" eaLnBrk="1" hangingPunct="1">
              <a:spcBef>
                <a:spcPts val="600"/>
              </a:spcBef>
              <a:spcAft>
                <a:spcPts val="0"/>
              </a:spcAft>
              <a:buNone/>
            </a:pPr>
            <a:endParaRPr lang="hr-HR" sz="2200" b="0" dirty="0" smtClean="0"/>
          </a:p>
          <a:p>
            <a:pPr marL="361950" indent="-361950" algn="just" eaLnBrk="1" hangingPunct="1">
              <a:spcBef>
                <a:spcPts val="1200"/>
              </a:spcBef>
              <a:buNone/>
            </a:pPr>
            <a:endParaRPr lang="hr-HR" sz="2000" b="0" dirty="0" smtClean="0"/>
          </a:p>
          <a:p>
            <a:pPr marL="361950" indent="-361950" algn="just" eaLnBrk="1" hangingPunct="1">
              <a:spcBef>
                <a:spcPts val="1200"/>
              </a:spcBef>
              <a:buNone/>
            </a:pPr>
            <a:endParaRPr lang="hr-HR" sz="2000" b="0" dirty="0" smtClean="0"/>
          </a:p>
          <a:p>
            <a:pPr marL="361950" indent="-361950" algn="just" eaLnBrk="1" hangingPunct="1">
              <a:spcBef>
                <a:spcPts val="1200"/>
              </a:spcBef>
              <a:buNone/>
            </a:pPr>
            <a:endParaRPr lang="hr-HR" sz="2000" b="0" dirty="0" smtClean="0"/>
          </a:p>
        </p:txBody>
      </p:sp>
      <p:sp>
        <p:nvSpPr>
          <p:cNvPr id="11268" name="Title 2"/>
          <p:cNvSpPr>
            <a:spLocks noGrp="1"/>
          </p:cNvSpPr>
          <p:nvPr>
            <p:ph type="title" idx="4294967295"/>
          </p:nvPr>
        </p:nvSpPr>
        <p:spPr>
          <a:xfrm>
            <a:off x="179512" y="188913"/>
            <a:ext cx="8568952" cy="561975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cs typeface="+mj-cs"/>
              </a:rPr>
              <a:t>Identifikacija potencijalnih projekata 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DAD33F53-2BC6-448D-9F73-2CA8B4A13F4C}" type="slidenum"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Auto 1 Regular LF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uto 1 Regular LF"/>
              <a:ea typeface="+mn-ea"/>
              <a:cs typeface="+mn-cs"/>
            </a:endParaRPr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03FC3-C24A-4DB1-B90C-16F39999966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60648"/>
            <a:ext cx="8712968" cy="792088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dirty="0" smtClean="0"/>
              <a:t>Segment na koji se odnosi potencijalna investicija</a:t>
            </a:r>
            <a:endParaRPr lang="pl-PL" sz="2800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84784"/>
            <a:ext cx="8424936" cy="4176464"/>
          </a:xfrm>
        </p:spPr>
        <p:txBody>
          <a:bodyPr/>
          <a:lstStyle/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u="sng" dirty="0" smtClean="0"/>
              <a:t>Promjena energenta</a:t>
            </a:r>
            <a:r>
              <a:rPr lang="hr-HR" sz="2000" b="0" dirty="0" smtClean="0"/>
              <a:t> za grijanje/hlađenje/proizvodni proces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u="sng" dirty="0" smtClean="0"/>
              <a:t>Unapređenje </a:t>
            </a:r>
            <a:r>
              <a:rPr lang="hr-HR" sz="2000" b="0" u="sng" dirty="0"/>
              <a:t>postojećih </a:t>
            </a:r>
            <a:r>
              <a:rPr lang="hr-HR" sz="2000" b="0" dirty="0"/>
              <a:t>sustava (efikasniji kotlovi, toplinske pumpe, korištenje solarne energije i sl.) </a:t>
            </a:r>
            <a:endParaRPr lang="hr-HR" sz="2000" b="0" dirty="0" smtClean="0"/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u="sng" dirty="0" smtClean="0"/>
              <a:t>Promjene </a:t>
            </a:r>
            <a:r>
              <a:rPr lang="hr-HR" sz="2000" b="0" u="sng" dirty="0"/>
              <a:t>na električnim potrošačima </a:t>
            </a:r>
            <a:r>
              <a:rPr lang="hr-HR" sz="2000" b="0" dirty="0"/>
              <a:t>(ugradnja efikasnije rasvjete, efikasnijih motornih pogona, uvođenje sustava za upravljanja </a:t>
            </a:r>
            <a:r>
              <a:rPr lang="hr-HR" sz="2000" b="0" dirty="0" smtClean="0"/>
              <a:t>potrošnjom)</a:t>
            </a:r>
          </a:p>
          <a:p>
            <a:pPr marL="539750" lvl="1" indent="-357188" algn="just"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§"/>
            </a:pPr>
            <a:r>
              <a:rPr lang="hr-HR" sz="2000" b="0" dirty="0" smtClean="0"/>
              <a:t>Primjena </a:t>
            </a:r>
            <a:r>
              <a:rPr lang="hr-HR" sz="2000" b="0" dirty="0"/>
              <a:t>mjera za </a:t>
            </a:r>
            <a:r>
              <a:rPr lang="hr-HR" sz="2000" b="0" u="sng" dirty="0"/>
              <a:t>poboljšanje toplinskih karakteristika građevine </a:t>
            </a:r>
            <a:r>
              <a:rPr lang="hr-HR" sz="2000" b="0" dirty="0"/>
              <a:t>(ugradnja kvalitetnije stolarije, izrada toplinske izolacije fasade/krova i sl.)</a:t>
            </a:r>
          </a:p>
          <a:p>
            <a:pPr marL="0" indent="0" algn="just" eaLnBrk="1" hangingPunct="1">
              <a:spcBef>
                <a:spcPts val="600"/>
              </a:spcBef>
              <a:buNone/>
            </a:pPr>
            <a:endParaRPr lang="hr-HR" sz="2000" b="0" dirty="0" smtClean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03FC3-C24A-4DB1-B90C-16F39999966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predlozak_HR">
  <a:themeElements>
    <a:clrScheme name="PPT predlozak_H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 predlozak_H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PPT predlozak_H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dlozak_H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dlozak_H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dlozak_H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dlozak_H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dlozak_H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dlozak_H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dlozak_H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dlozak_H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dlozak_H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dlozak_H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dlozak_H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B4011BBAE0FD40913C097A98B7F7CA" ma:contentTypeVersion="2" ma:contentTypeDescription="Stvaranje novog dokumenta." ma:contentTypeScope="" ma:versionID="7d532c07ebefcf5f25544b9d3ec57f50">
  <xsd:schema xmlns:xsd="http://www.w3.org/2001/XMLSchema" xmlns:p="http://schemas.microsoft.com/office/2006/metadata/properties" xmlns:ns2="923a5ab8-f17f-4dc1-9f01-861865621c4a" targetNamespace="http://schemas.microsoft.com/office/2006/metadata/properties" ma:root="true" ma:fieldsID="0c34b157cc646676dafac65fb9ddc4ce" ns2:_="">
    <xsd:import namespace="923a5ab8-f17f-4dc1-9f01-861865621c4a"/>
    <xsd:element name="properties">
      <xsd:complexType>
        <xsd:sequence>
          <xsd:element name="documentManagement">
            <xsd:complexType>
              <xsd:all>
                <xsd:element ref="ns2:Stupanj_x0020_tajnosti" minOccurs="0"/>
                <xsd:element ref="ns2:Poslovno_x0020_podru_x010d_j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23a5ab8-f17f-4dc1-9f01-861865621c4a" elementFormDefault="qualified">
    <xsd:import namespace="http://schemas.microsoft.com/office/2006/documentManagement/types"/>
    <xsd:element name="Stupanj_x0020_tajnosti" ma:index="8" nillable="true" ma:displayName="Stupanj tajnosti" ma:default="JAVNO" ma:format="Dropdown" ma:internalName="Stupanj_x0020_tajnosti">
      <xsd:simpleType>
        <xsd:restriction base="dms:Choice">
          <xsd:enumeration value="JAVNO"/>
          <xsd:enumeration value="POVJERLJIVO"/>
          <xsd:enumeration value="TAJNO"/>
          <xsd:enumeration value="VRLO TAJNO"/>
        </xsd:restriction>
      </xsd:simpleType>
    </xsd:element>
    <xsd:element name="Poslovno_x0020_podru_x010d_je" ma:index="9" nillable="true" ma:displayName="Poslovno područje" ma:internalName="Poslovno_x0020_podru_x010d_j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 ma:readOnly="tru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oslovno_x0020_podru_x010d_je xmlns="923a5ab8-f17f-4dc1-9f01-861865621c4a" xsi:nil="true"/>
    <Stupanj_x0020_tajnosti xmlns="923a5ab8-f17f-4dc1-9f01-861865621c4a">POVJERLJIVO</Stupanj_x0020_tajnosti>
  </documentManagement>
</p:properties>
</file>

<file path=customXml/itemProps1.xml><?xml version="1.0" encoding="utf-8"?>
<ds:datastoreItem xmlns:ds="http://schemas.openxmlformats.org/officeDocument/2006/customXml" ds:itemID="{BBFB71A2-FDFA-449B-A604-0CD571E006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12FD60-6807-48CC-8AE0-599E63E7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a5ab8-f17f-4dc1-9f01-861865621c4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F04D2BA-D07B-48D3-BCE2-D5CF930FDF86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923a5ab8-f17f-4dc1-9f01-861865621c4a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PBZ PPT predlozak hrvatski</Template>
  <TotalTime>1343</TotalTime>
  <Words>1402</Words>
  <Application>Microsoft Office PowerPoint</Application>
  <PresentationFormat>Prikaz na zaslonu (4:3)</PresentationFormat>
  <Paragraphs>166</Paragraphs>
  <Slides>21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Auto 1 Regular LF</vt:lpstr>
      <vt:lpstr>Symbol</vt:lpstr>
      <vt:lpstr>Times New Roman</vt:lpstr>
      <vt:lpstr>Wingdings</vt:lpstr>
      <vt:lpstr>PPT predlozak_HR</vt:lpstr>
      <vt:lpstr>Mogućnosti financiranja kroz europske razvojne banke</vt:lpstr>
      <vt:lpstr>Sadržaj</vt:lpstr>
      <vt:lpstr>Privredna banka Zagreb - EU Desk </vt:lpstr>
      <vt:lpstr>Strategija Europa 2020.</vt:lpstr>
      <vt:lpstr>Strategija Europa 2020.</vt:lpstr>
      <vt:lpstr>Uloga PBZ-a </vt:lpstr>
      <vt:lpstr>Postojeće stanje i energetski potencijal </vt:lpstr>
      <vt:lpstr>Identifikacija potencijalnih projekata </vt:lpstr>
      <vt:lpstr>Segment na koji se odnosi potencijalna investicija</vt:lpstr>
      <vt:lpstr>Zašto projekti energetske učinkovitosti?</vt:lpstr>
      <vt:lpstr>Projektni ciklus</vt:lpstr>
      <vt:lpstr>Razvojne banke Europske unije</vt:lpstr>
      <vt:lpstr>Kreditne linije za energetsku učinkovitosti</vt:lpstr>
      <vt:lpstr>Kreditne linije za energetsku učinkovitosti</vt:lpstr>
      <vt:lpstr>Kreditne linije za energetsku učinkovitosti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PBZ d.d.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financiranja energetske učinkovitosti</dc:title>
  <dc:creator>Andrijana Buklijaš</dc:creator>
  <cp:lastModifiedBy>Vladimir Potočki</cp:lastModifiedBy>
  <cp:revision>35</cp:revision>
  <dcterms:created xsi:type="dcterms:W3CDTF">2014-11-17T15:06:02Z</dcterms:created>
  <dcterms:modified xsi:type="dcterms:W3CDTF">2014-11-25T12:07:06Z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0x01010046B4011BBAE0FD40913C097A98B7F7CA</vt:lpwstr>
  </property>
</Properties>
</file>